
<file path=[Content_Types].xml><?xml version="1.0" encoding="utf-8"?>
<Types xmlns="http://schemas.openxmlformats.org/package/2006/content-types">
  <Default Extension="(null)"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305" r:id="rId3"/>
    <p:sldId id="352" r:id="rId4"/>
    <p:sldId id="353" r:id="rId5"/>
    <p:sldId id="354" r:id="rId6"/>
    <p:sldId id="363" r:id="rId7"/>
    <p:sldId id="355" r:id="rId8"/>
    <p:sldId id="356" r:id="rId9"/>
    <p:sldId id="358" r:id="rId10"/>
    <p:sldId id="359" r:id="rId11"/>
    <p:sldId id="360" r:id="rId12"/>
    <p:sldId id="361" r:id="rId13"/>
    <p:sldId id="362" r:id="rId14"/>
    <p:sldId id="357" r:id="rId15"/>
    <p:sldId id="374" r:id="rId16"/>
    <p:sldId id="3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sbWaJtTQLpAvHPNVyPSjw==" hashData="NPARG3W93gfSoWmeQtU9/58DAf3weFI2ZQ8AYHL3NZ5ioXy4ceyooyIthZJncEDCZsYPqWQw+W/TQdnnBya9gg=="/>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73"/>
    <p:restoredTop sz="81032"/>
  </p:normalViewPr>
  <p:slideViewPr>
    <p:cSldViewPr snapToGrid="0" snapToObjects="1">
      <p:cViewPr varScale="1">
        <p:scale>
          <a:sx n="121" d="100"/>
          <a:sy n="121" d="100"/>
        </p:scale>
        <p:origin x="2336"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4" d="100"/>
          <a:sy n="114" d="100"/>
        </p:scale>
        <p:origin x="338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5CB11D-72FE-07D1-39C5-37142D3CD1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24CEB9-6B1C-5AFE-0A36-ACC7C85903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215C9E-3D2B-A14B-A5D2-018872E5D48E}" type="datetimeFigureOut">
              <a:rPr lang="en-US" smtClean="0"/>
              <a:t>3/16/26</a:t>
            </a:fld>
            <a:endParaRPr lang="en-US"/>
          </a:p>
        </p:txBody>
      </p:sp>
      <p:sp>
        <p:nvSpPr>
          <p:cNvPr id="4" name="Footer Placeholder 3">
            <a:extLst>
              <a:ext uri="{FF2B5EF4-FFF2-40B4-BE49-F238E27FC236}">
                <a16:creationId xmlns:a16="http://schemas.microsoft.com/office/drawing/2014/main" id="{C23174D1-3D81-4003-7D54-8226FC8593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AAFF8E-3B01-B03D-7989-847C82F896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41975-A378-574C-8134-09C17F3BBBF0}" type="slidenum">
              <a:rPr lang="en-US" smtClean="0"/>
              <a:t>‹#›</a:t>
            </a:fld>
            <a:endParaRPr lang="en-US"/>
          </a:p>
        </p:txBody>
      </p:sp>
    </p:spTree>
    <p:extLst>
      <p:ext uri="{BB962C8B-B14F-4D97-AF65-F5344CB8AC3E}">
        <p14:creationId xmlns:p14="http://schemas.microsoft.com/office/powerpoint/2010/main" val="96184095"/>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22:35:50.744"/>
    </inkml:context>
    <inkml:brush xml:id="br0">
      <inkml:brushProperty name="width" value="0.05" units="cm"/>
      <inkml:brushProperty name="height" value="0.0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22:35:50.744"/>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8AF56-E38A-784B-91CC-7316C3261ACF}" type="slidenum">
              <a:rPr lang="en-US" smtClean="0"/>
              <a:t>‹#›</a:t>
            </a:fld>
            <a:endParaRPr lang="en-US" dirty="0"/>
          </a:p>
        </p:txBody>
      </p:sp>
    </p:spTree>
    <p:extLst>
      <p:ext uri="{BB962C8B-B14F-4D97-AF65-F5344CB8AC3E}">
        <p14:creationId xmlns:p14="http://schemas.microsoft.com/office/powerpoint/2010/main" val="36197161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200" dirty="0"/>
              <a:t>Prepared by Wayne Stuckey,</a:t>
            </a:r>
          </a:p>
          <a:p>
            <a:r>
              <a:rPr lang="en-US" sz="1200" dirty="0"/>
              <a:t>National Lutheran Association on Scouting</a:t>
            </a:r>
          </a:p>
          <a:p>
            <a:r>
              <a:rPr lang="en-US" sz="1200" dirty="0"/>
              <a:t>wstuckey.nlas@gmail.com</a:t>
            </a:r>
          </a:p>
          <a:p>
            <a:r>
              <a:rPr lang="en-US" sz="1200" dirty="0"/>
              <a:t>03/13/2026</a:t>
            </a:r>
          </a:p>
          <a:p>
            <a:endParaRPr lang="en-US" sz="1200" dirty="0"/>
          </a:p>
          <a:p>
            <a:endParaRPr lang="en-US" dirty="0"/>
          </a:p>
        </p:txBody>
      </p:sp>
    </p:spTree>
    <p:extLst>
      <p:ext uri="{BB962C8B-B14F-4D97-AF65-F5344CB8AC3E}">
        <p14:creationId xmlns:p14="http://schemas.microsoft.com/office/powerpoint/2010/main" val="85855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200" dirty="0">
                <a:ea typeface="ＭＳ Ｐゴシック" charset="0"/>
              </a:rPr>
              <a:t>P.R.A.Y. Four-Star Award </a:t>
            </a:r>
            <a:r>
              <a:rPr lang="en-US" sz="1200" dirty="0">
                <a:ea typeface="ＭＳ Ｐゴシック" charset="0"/>
                <a:cs typeface="ＭＳ Ｐゴシック" charset="0"/>
              </a:rPr>
              <a:t>– </a:t>
            </a:r>
            <a:r>
              <a:rPr lang="en-US" sz="1200" dirty="0">
                <a:ea typeface="ＭＳ Ｐゴシック" charset="0"/>
              </a:rPr>
              <a:t>https://www.praypub.org/four-star-award</a:t>
            </a:r>
          </a:p>
          <a:p>
            <a:r>
              <a:rPr lang="en-US" sz="1200" dirty="0">
                <a:ea typeface="ＭＳ Ｐゴシック" charset="0"/>
              </a:rPr>
              <a:t>NLAS Four-Star Scholarship </a:t>
            </a:r>
            <a:r>
              <a:rPr lang="en-US" sz="1200" dirty="0">
                <a:ea typeface="ＭＳ Ｐゴシック" charset="0"/>
                <a:cs typeface="ＭＳ Ｐゴシック" charset="0"/>
              </a:rPr>
              <a:t>–</a:t>
            </a:r>
            <a:r>
              <a:rPr lang="en-US" sz="1200" dirty="0">
                <a:ea typeface="ＭＳ Ｐゴシック" charset="0"/>
              </a:rPr>
              <a:t> https://</a:t>
            </a:r>
            <a:r>
              <a:rPr lang="en-US" sz="1200" dirty="0" err="1">
                <a:ea typeface="ＭＳ Ｐゴシック" charset="0"/>
              </a:rPr>
              <a:t>nlas.org</a:t>
            </a:r>
            <a:r>
              <a:rPr lang="en-US" sz="1200" dirty="0">
                <a:ea typeface="ＭＳ Ｐゴシック" charset="0"/>
              </a:rPr>
              <a:t>/wp-content/uploads/2026/03/NLAS-4-Star-Scholarship-application_r2026.pdf</a:t>
            </a:r>
          </a:p>
          <a:p>
            <a:endParaRPr lang="en-US" dirty="0"/>
          </a:p>
        </p:txBody>
      </p:sp>
    </p:spTree>
    <p:extLst>
      <p:ext uri="{BB962C8B-B14F-4D97-AF65-F5344CB8AC3E}">
        <p14:creationId xmlns:p14="http://schemas.microsoft.com/office/powerpoint/2010/main" val="3034653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200" dirty="0">
                <a:ea typeface="ＭＳ Ｐゴシック" charset="0"/>
              </a:rPr>
              <a:t>LRE application for Scouting America </a:t>
            </a:r>
            <a:r>
              <a:rPr lang="en-US" sz="1200" dirty="0">
                <a:ea typeface="ＭＳ Ｐゴシック" charset="0"/>
                <a:cs typeface="ＭＳ Ｐゴシック" charset="0"/>
              </a:rPr>
              <a:t>– </a:t>
            </a:r>
            <a:r>
              <a:rPr lang="en-US" sz="1200" dirty="0">
                <a:ea typeface="ＭＳ Ｐゴシック" charset="0"/>
              </a:rPr>
              <a:t>https://nlas.org/wp-content/uploads/2025/10/SA-LRE-app-2025_fillable.pdf</a:t>
            </a:r>
          </a:p>
          <a:p>
            <a:r>
              <a:rPr lang="en-US" sz="1200" dirty="0">
                <a:ea typeface="ＭＳ Ｐゴシック" charset="0"/>
              </a:rPr>
              <a:t>LRE application for GS-USA </a:t>
            </a:r>
            <a:r>
              <a:rPr lang="en-US" sz="1200" dirty="0">
                <a:ea typeface="ＭＳ Ｐゴシック" charset="0"/>
                <a:cs typeface="ＭＳ Ｐゴシック" charset="0"/>
              </a:rPr>
              <a:t>– </a:t>
            </a:r>
            <a:r>
              <a:rPr lang="en-US" sz="1200" dirty="0">
                <a:ea typeface="ＭＳ Ｐゴシック" charset="0"/>
              </a:rPr>
              <a:t>https://nlas.org/wp-content/uploads/2025/10/GS-LRE-app-2025_fillable.pdf</a:t>
            </a:r>
          </a:p>
        </p:txBody>
      </p:sp>
    </p:spTree>
    <p:extLst>
      <p:ext uri="{BB962C8B-B14F-4D97-AF65-F5344CB8AC3E}">
        <p14:creationId xmlns:p14="http://schemas.microsoft.com/office/powerpoint/2010/main" val="366720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The Servant of Youth application is available at </a:t>
            </a:r>
            <a:r>
              <a:rPr lang="en-US" sz="1200" dirty="0">
                <a:ea typeface="ＭＳ Ｐゴシック" charset="0"/>
              </a:rPr>
              <a:t>https://</a:t>
            </a:r>
            <a:r>
              <a:rPr lang="en-US" sz="1200" dirty="0" err="1">
                <a:ea typeface="ＭＳ Ｐゴシック" charset="0"/>
              </a:rPr>
              <a:t>www.praypub.org</a:t>
            </a:r>
            <a:r>
              <a:rPr lang="en-US" sz="1200" dirty="0">
                <a:ea typeface="ＭＳ Ｐゴシック" charset="0"/>
              </a:rPr>
              <a:t>/documents-resources -&gt; Lutheran Servant of Youth</a:t>
            </a:r>
            <a:endParaRPr lang="en-US" dirty="0"/>
          </a:p>
          <a:p>
            <a:r>
              <a:rPr lang="en-US" dirty="0"/>
              <a:t>The Lamb Award application is available at </a:t>
            </a:r>
            <a:r>
              <a:rPr lang="en-US" sz="1200" dirty="0">
                <a:ea typeface="ＭＳ Ｐゴシック" charset="0"/>
              </a:rPr>
              <a:t>https://</a:t>
            </a:r>
            <a:r>
              <a:rPr lang="en-US" sz="1200" dirty="0" err="1">
                <a:ea typeface="ＭＳ Ｐゴシック" charset="0"/>
              </a:rPr>
              <a:t>www.praypub.org</a:t>
            </a:r>
            <a:r>
              <a:rPr lang="en-US" sz="1200">
                <a:ea typeface="ＭＳ Ｐゴシック" charset="0"/>
              </a:rPr>
              <a:t>/documents-resources -&gt; Lutheran Lamb</a:t>
            </a:r>
            <a:endParaRPr lang="en-US" dirty="0"/>
          </a:p>
        </p:txBody>
      </p:sp>
    </p:spTree>
    <p:extLst>
      <p:ext uri="{BB962C8B-B14F-4D97-AF65-F5344CB8AC3E}">
        <p14:creationId xmlns:p14="http://schemas.microsoft.com/office/powerpoint/2010/main" val="322557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The Building Faith in Youth application is available at https://www.praypub.org/documents-resources -&gt; Building Faith in Youth Award</a:t>
            </a:r>
          </a:p>
        </p:txBody>
      </p:sp>
    </p:spTree>
    <p:extLst>
      <p:ext uri="{BB962C8B-B14F-4D97-AF65-F5344CB8AC3E}">
        <p14:creationId xmlns:p14="http://schemas.microsoft.com/office/powerpoint/2010/main" val="3770789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solidFill>
            <a:srgbClr val="FFFFFF"/>
          </a:solidFill>
          <a:ln/>
        </p:spPr>
        <p:txBody>
          <a:bodyPr/>
          <a:lstStyle/>
          <a:p>
            <a:endParaRPr lang="en-US" dirty="0"/>
          </a:p>
        </p:txBody>
      </p:sp>
      <p:sp>
        <p:nvSpPr>
          <p:cNvPr id="84995" name="Rectangle 3"/>
          <p:cNvSpPr>
            <a:spLocks noGrp="1" noChangeArrowheads="1"/>
          </p:cNvSpPr>
          <p:nvPr>
            <p:ph type="body" idx="1"/>
          </p:nvPr>
        </p:nvSpPr>
        <p:spPr>
          <a:solidFill>
            <a:srgbClr val="FFFFFF"/>
          </a:solidFill>
          <a:ln>
            <a:solidFill>
              <a:srgbClr val="000000"/>
            </a:solidFill>
          </a:ln>
        </p:spPr>
        <p:txBody>
          <a:bodyPr/>
          <a:lstStyle/>
          <a:p>
            <a:r>
              <a:rPr lang="en-US" dirty="0">
                <a:latin typeface="Arial" charset="0"/>
                <a:ea typeface="ＭＳ Ｐゴシック" charset="0"/>
                <a:cs typeface="ＭＳ Ｐゴシック" charset="0"/>
              </a:rPr>
              <a:t>Updated 03/13/2026</a:t>
            </a:r>
          </a:p>
        </p:txBody>
      </p:sp>
    </p:spTree>
    <p:extLst>
      <p:ext uri="{BB962C8B-B14F-4D97-AF65-F5344CB8AC3E}">
        <p14:creationId xmlns:p14="http://schemas.microsoft.com/office/powerpoint/2010/main" val="3521730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solidFill>
            <a:srgbClr val="FFFFFF"/>
          </a:solidFill>
          <a:ln/>
        </p:spPr>
        <p:txBody>
          <a:bodyPr/>
          <a:lstStyle/>
          <a:p>
            <a:endParaRPr lang="en-US" dirty="0"/>
          </a:p>
        </p:txBody>
      </p:sp>
      <p:sp>
        <p:nvSpPr>
          <p:cNvPr id="84995" name="Rectangle 3"/>
          <p:cNvSpPr>
            <a:spLocks noGrp="1" noChangeArrowheads="1"/>
          </p:cNvSpPr>
          <p:nvPr>
            <p:ph type="body" idx="1"/>
          </p:nvPr>
        </p:nvSpPr>
        <p:spPr>
          <a:solidFill>
            <a:srgbClr val="FFFFFF"/>
          </a:solidFill>
          <a:ln>
            <a:solidFill>
              <a:srgbClr val="000000"/>
            </a:solidFill>
          </a:ln>
        </p:spPr>
        <p:txBody>
          <a:bodyPr/>
          <a:lstStyle/>
          <a:p>
            <a:r>
              <a:rPr lang="en-US" dirty="0">
                <a:latin typeface="Arial" charset="0"/>
                <a:ea typeface="ＭＳ Ｐゴシック" charset="0"/>
                <a:cs typeface="ＭＳ Ｐゴシック" charset="0"/>
              </a:rPr>
              <a:t>Updated 03/13/2026</a:t>
            </a:r>
          </a:p>
        </p:txBody>
      </p:sp>
    </p:spTree>
    <p:extLst>
      <p:ext uri="{BB962C8B-B14F-4D97-AF65-F5344CB8AC3E}">
        <p14:creationId xmlns:p14="http://schemas.microsoft.com/office/powerpoint/2010/main" val="350667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1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solidFill>
            <a:srgbClr val="FFFFFF"/>
          </a:solidFill>
          <a:ln/>
        </p:spPr>
        <p:txBody>
          <a:bodyPr/>
          <a:lstStyle/>
          <a:p>
            <a:endParaRPr lang="en-US" dirty="0"/>
          </a:p>
        </p:txBody>
      </p:sp>
      <p:sp>
        <p:nvSpPr>
          <p:cNvPr id="84995" name="Rectangle 3"/>
          <p:cNvSpPr>
            <a:spLocks noGrp="1" noChangeArrowheads="1"/>
          </p:cNvSpPr>
          <p:nvPr>
            <p:ph type="body" idx="1"/>
          </p:nvPr>
        </p:nvSpPr>
        <p:spPr>
          <a:solidFill>
            <a:srgbClr val="FFFFFF"/>
          </a:solidFill>
          <a:ln>
            <a:solidFill>
              <a:srgbClr val="000000"/>
            </a:solidFill>
          </a:ln>
        </p:spPr>
        <p:txBody>
          <a:bodyPr/>
          <a:lstStyle/>
          <a:p>
            <a:r>
              <a:rPr lang="en-US" dirty="0">
                <a:latin typeface="Arial" charset="0"/>
                <a:ea typeface="ＭＳ Ｐゴシック" charset="0"/>
                <a:cs typeface="ＭＳ Ｐゴシック" charset="0"/>
              </a:rPr>
              <a:t>Scouting America’s Duty to God brochure states, “The religious emblems programs are programs (youth faith-specific religious educational courses and adult recognition) created by the various religious groups (faith-specific) </a:t>
            </a:r>
            <a:r>
              <a:rPr lang="en-US" u="sng" dirty="0">
                <a:latin typeface="Arial" charset="0"/>
                <a:ea typeface="ＭＳ Ｐゴシック" charset="0"/>
                <a:cs typeface="ＭＳ Ｐゴシック" charset="0"/>
              </a:rPr>
              <a:t>to encourage youth to grow stronger in their faith</a:t>
            </a:r>
            <a:r>
              <a:rPr lang="en-US" dirty="0">
                <a:latin typeface="Arial" charset="0"/>
                <a:ea typeface="ＭＳ Ｐゴシック" charset="0"/>
                <a:cs typeface="ＭＳ Ｐゴシック" charset="0"/>
              </a:rPr>
              <a:t>. </a:t>
            </a:r>
            <a:r>
              <a:rPr lang="en-US" b="0" dirty="0">
                <a:latin typeface="Arial" charset="0"/>
                <a:ea typeface="ＭＳ Ｐゴシック" charset="0"/>
                <a:cs typeface="ＭＳ Ｐゴシック" charset="0"/>
              </a:rPr>
              <a:t>... The Boy Scouts of America [Scouting America] has approved of these programs and allows the recognition to be worn on the official uniform, but each religious organization develops and administers its own program. ... The religious emblems programs should be presented to youth members and their families … through their faith-based organization.  Religious instruction should always come from these organizations, not from the unit leader.”  </a:t>
            </a:r>
            <a:r>
              <a:rPr lang="en-US" dirty="0">
                <a:latin typeface="Arial" charset="0"/>
                <a:ea typeface="ＭＳ Ｐゴシック" charset="0"/>
                <a:cs typeface="ＭＳ Ｐゴシック" charset="0"/>
              </a:rPr>
              <a:t>The Religious Emblems Programs is a resource Scout Leaders can and should use to help youth to understand their duty to God.  </a:t>
            </a:r>
            <a:r>
              <a:rPr lang="en-US" b="0" dirty="0">
                <a:latin typeface="Arial" charset="0"/>
                <a:ea typeface="ＭＳ Ｐゴシック" charset="0"/>
                <a:cs typeface="ＭＳ Ｐゴシック" charset="0"/>
              </a:rPr>
              <a:t>Scouts involved in the religious emblems program of their faith tend to remain in Scouting longer and achieve higher rank advancement.</a:t>
            </a:r>
          </a:p>
          <a:p>
            <a:r>
              <a:rPr lang="en-US" b="0" i="1" dirty="0">
                <a:latin typeface="Arial" charset="0"/>
                <a:ea typeface="ＭＳ Ｐゴシック" charset="0"/>
                <a:cs typeface="ＭＳ Ｐゴシック" charset="0"/>
              </a:rPr>
              <a:t>Note: The Duty to God brochure is undergoing revisions; the most recent revision is presented here -&gt; https://www.praypub.org/Data/Sites/1/media/resource-library/promotional-resources/duty-to-god-brochure-2022.pdf</a:t>
            </a:r>
            <a:br>
              <a:rPr lang="en-US" i="1"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solidFill>
            <a:srgbClr val="FFFFFF"/>
          </a:solidFill>
          <a:ln/>
        </p:spPr>
        <p:txBody>
          <a:bodyPr/>
          <a:lstStyle/>
          <a:p>
            <a:endParaRPr lang="en-US" dirty="0"/>
          </a:p>
        </p:txBody>
      </p:sp>
      <p:sp>
        <p:nvSpPr>
          <p:cNvPr id="8499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Clickable Religious Emblems program chart for Scouting America, in either 8.5” x 11” or 11” x 17” size, is available at </a:t>
            </a:r>
            <a:r>
              <a:rPr lang="en-US" b="1" dirty="0">
                <a:solidFill>
                  <a:schemeClr val="tx2"/>
                </a:solidFill>
              </a:rPr>
              <a:t>https://dutytogodbsa.org/portfolio/religious-emblems-brochure/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2"/>
                </a:solidFill>
                <a:latin typeface="+mn-lt"/>
                <a:ea typeface="ＭＳ Ｐゴシック" charset="0"/>
                <a:cs typeface="ＭＳ Ｐゴシック" charset="0"/>
              </a:rPr>
              <a:t>Girls in GSUSA may consider earning the My Promise, My Faith pin in combination with the religious recognitions</a:t>
            </a:r>
            <a:r>
              <a:rPr lang="en-US" b="1" i="1" dirty="0">
                <a:solidFill>
                  <a:schemeClr val="tx2"/>
                </a:solidFill>
                <a:latin typeface="+mn-lt"/>
                <a:ea typeface="ＭＳ Ｐゴシック" charset="0"/>
                <a:cs typeface="ＭＳ Ｐゴシック" charset="0"/>
              </a:rPr>
              <a:t> </a:t>
            </a:r>
            <a:r>
              <a:rPr lang="en-US" b="1" i="0" dirty="0">
                <a:solidFill>
                  <a:schemeClr val="tx2"/>
                </a:solidFill>
                <a:latin typeface="+mn-lt"/>
                <a:ea typeface="ＭＳ Ｐゴシック" charset="0"/>
                <a:cs typeface="ＭＳ Ｐゴシック" charset="0"/>
              </a:rPr>
              <a:t>https://my.girlscouts.org/content/dam/gssn/images/Faith_Handout_EnglishDescription.pdf</a:t>
            </a:r>
            <a:br>
              <a:rPr lang="en-US" i="1" dirty="0">
                <a:latin typeface="+mn-lt"/>
                <a:ea typeface="ＭＳ Ｐゴシック" charset="0"/>
                <a:cs typeface="ＭＳ Ｐゴシック" charset="0"/>
              </a:rPr>
            </a:br>
            <a:endParaRPr lang="en-US" b="1" i="0" dirty="0">
              <a:latin typeface="+mn-lt"/>
              <a:ea typeface="ＭＳ Ｐゴシック" charset="0"/>
              <a:cs typeface="ＭＳ Ｐゴシック" charset="0"/>
            </a:endParaRPr>
          </a:p>
        </p:txBody>
      </p:sp>
    </p:spTree>
    <p:extLst>
      <p:ext uri="{BB962C8B-B14F-4D97-AF65-F5344CB8AC3E}">
        <p14:creationId xmlns:p14="http://schemas.microsoft.com/office/powerpoint/2010/main" val="145737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solidFill>
            <a:srgbClr val="FFFFFF"/>
          </a:solidFill>
          <a:ln/>
        </p:spPr>
        <p:txBody>
          <a:bodyPr/>
          <a:lstStyle/>
          <a:p>
            <a:endParaRPr lang="en-US" dirty="0"/>
          </a:p>
        </p:txBody>
      </p:sp>
      <p:sp>
        <p:nvSpPr>
          <p:cNvPr id="8499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28802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*provision can be made for youth who do not have a family pastor</a:t>
            </a:r>
          </a:p>
        </p:txBody>
      </p:sp>
    </p:spTree>
    <p:extLst>
      <p:ext uri="{BB962C8B-B14F-4D97-AF65-F5344CB8AC3E}">
        <p14:creationId xmlns:p14="http://schemas.microsoft.com/office/powerpoint/2010/main" val="243075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The Lutheran Awards brochure is available at https://www.praypub.org/Data/Sites/1/media/denomination-resources/lutheran/pray-lutheran-brochure.pdf	</a:t>
            </a:r>
          </a:p>
          <a:p>
            <a:r>
              <a:rPr lang="en-US" dirty="0"/>
              <a:t>Search by Faith to find contact info for Religious Emblems of other faith groups https://www.praypub.org/religious-emblems</a:t>
            </a:r>
          </a:p>
        </p:txBody>
      </p:sp>
    </p:spTree>
    <p:extLst>
      <p:ext uri="{BB962C8B-B14F-4D97-AF65-F5344CB8AC3E}">
        <p14:creationId xmlns:p14="http://schemas.microsoft.com/office/powerpoint/2010/main" val="253099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P.R.A.Y. Program description - https://www.praypub.org/pray</a:t>
            </a:r>
          </a:p>
        </p:txBody>
      </p:sp>
    </p:spTree>
    <p:extLst>
      <p:ext uri="{BB962C8B-B14F-4D97-AF65-F5344CB8AC3E}">
        <p14:creationId xmlns:p14="http://schemas.microsoft.com/office/powerpoint/2010/main" val="362147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An optional pin for the youth’s specific denomination can be worn on the ribbon of the God and Church emblem. This is purchased from the P.R.A.Y. web store: https://</a:t>
            </a:r>
            <a:r>
              <a:rPr lang="en-US" dirty="0" err="1"/>
              <a:t>store.praypub.org</a:t>
            </a:r>
            <a:r>
              <a:rPr lang="en-US" dirty="0"/>
              <a:t>/god-church-lutheran-pin</a:t>
            </a:r>
          </a:p>
        </p:txBody>
      </p:sp>
    </p:spTree>
    <p:extLst>
      <p:ext uri="{BB962C8B-B14F-4D97-AF65-F5344CB8AC3E}">
        <p14:creationId xmlns:p14="http://schemas.microsoft.com/office/powerpoint/2010/main" val="75098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PRAY Program description - https://www.praypub.org/pray</a:t>
            </a:r>
          </a:p>
          <a:p>
            <a:endParaRPr lang="en-US" dirty="0"/>
          </a:p>
        </p:txBody>
      </p:sp>
    </p:spTree>
    <p:extLst>
      <p:ext uri="{BB962C8B-B14F-4D97-AF65-F5344CB8AC3E}">
        <p14:creationId xmlns:p14="http://schemas.microsoft.com/office/powerpoint/2010/main" val="317875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4E37FE-0AEF-914E-875F-3EC3C2A59AF9}" type="slidenum">
              <a:rPr lang="en-US" smtClean="0"/>
              <a:t>‹#›</a:t>
            </a:fld>
            <a:endParaRPr lang="en-US" dirty="0"/>
          </a:p>
        </p:txBody>
      </p:sp>
    </p:spTree>
    <p:extLst>
      <p:ext uri="{BB962C8B-B14F-4D97-AF65-F5344CB8AC3E}">
        <p14:creationId xmlns:p14="http://schemas.microsoft.com/office/powerpoint/2010/main" val="41760399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4E37FE-0AEF-914E-875F-3EC3C2A59AF9}" type="slidenum">
              <a:rPr lang="en-US" smtClean="0"/>
              <a:t>‹#›</a:t>
            </a:fld>
            <a:endParaRPr lang="en-US" dirty="0"/>
          </a:p>
        </p:txBody>
      </p:sp>
    </p:spTree>
    <p:extLst>
      <p:ext uri="{BB962C8B-B14F-4D97-AF65-F5344CB8AC3E}">
        <p14:creationId xmlns:p14="http://schemas.microsoft.com/office/powerpoint/2010/main" val="184726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4E37FE-0AEF-914E-875F-3EC3C2A59AF9}" type="slidenum">
              <a:rPr lang="en-US" smtClean="0"/>
              <a:t>‹#›</a:t>
            </a:fld>
            <a:endParaRPr lang="en-US" dirty="0"/>
          </a:p>
        </p:txBody>
      </p:sp>
    </p:spTree>
    <p:extLst>
      <p:ext uri="{BB962C8B-B14F-4D97-AF65-F5344CB8AC3E}">
        <p14:creationId xmlns:p14="http://schemas.microsoft.com/office/powerpoint/2010/main" val="401547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0799" y="136524"/>
            <a:ext cx="6776001" cy="1325563"/>
          </a:xfrm>
        </p:spPr>
        <p:txBody>
          <a:bodyPr/>
          <a:lstStyle/>
          <a:p>
            <a:r>
              <a:rPr lang="en-US" dirty="0"/>
              <a:t>Click to edit Master title style</a:t>
            </a:r>
          </a:p>
        </p:txBody>
      </p:sp>
      <p:sp>
        <p:nvSpPr>
          <p:cNvPr id="3" name="Content Placeholder 2"/>
          <p:cNvSpPr>
            <a:spLocks noGrp="1"/>
          </p:cNvSpPr>
          <p:nvPr>
            <p:ph idx="1"/>
          </p:nvPr>
        </p:nvSpPr>
        <p:spPr>
          <a:xfrm>
            <a:off x="800100" y="1899752"/>
            <a:ext cx="7886700" cy="2309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4E37FE-0AEF-914E-875F-3EC3C2A59AF9}" type="slidenum">
              <a:rPr lang="en-US" smtClean="0"/>
              <a:t>‹#›</a:t>
            </a:fld>
            <a:endParaRPr lang="en-US" dirty="0"/>
          </a:p>
        </p:txBody>
      </p:sp>
      <p:pic>
        <p:nvPicPr>
          <p:cNvPr id="7" name="Picture 6">
            <a:extLst>
              <a:ext uri="{FF2B5EF4-FFF2-40B4-BE49-F238E27FC236}">
                <a16:creationId xmlns:a16="http://schemas.microsoft.com/office/drawing/2014/main" id="{A4A7854E-8FA8-0346-8B0D-938FE849E93E}"/>
              </a:ext>
            </a:extLst>
          </p:cNvPr>
          <p:cNvPicPr>
            <a:picLocks noChangeAspect="1"/>
          </p:cNvPicPr>
          <p:nvPr userDrawn="1"/>
        </p:nvPicPr>
        <p:blipFill>
          <a:blip r:embed="rId2"/>
          <a:stretch>
            <a:fillRect/>
          </a:stretch>
        </p:blipFill>
        <p:spPr>
          <a:xfrm>
            <a:off x="556692" y="199406"/>
            <a:ext cx="1097280" cy="1097280"/>
          </a:xfrm>
          <a:prstGeom prst="rect">
            <a:avLst/>
          </a:prstGeom>
        </p:spPr>
      </p:pic>
    </p:spTree>
    <p:extLst>
      <p:ext uri="{BB962C8B-B14F-4D97-AF65-F5344CB8AC3E}">
        <p14:creationId xmlns:p14="http://schemas.microsoft.com/office/powerpoint/2010/main" val="404621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4E37FE-0AEF-914E-875F-3EC3C2A59AF9}" type="slidenum">
              <a:rPr lang="en-US" smtClean="0"/>
              <a:t>‹#›</a:t>
            </a:fld>
            <a:endParaRPr lang="en-US" dirty="0"/>
          </a:p>
        </p:txBody>
      </p:sp>
    </p:spTree>
    <p:extLst>
      <p:ext uri="{BB962C8B-B14F-4D97-AF65-F5344CB8AC3E}">
        <p14:creationId xmlns:p14="http://schemas.microsoft.com/office/powerpoint/2010/main" val="2956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4E37FE-0AEF-914E-875F-3EC3C2A59AF9}" type="slidenum">
              <a:rPr lang="en-US" smtClean="0"/>
              <a:t>‹#›</a:t>
            </a:fld>
            <a:endParaRPr lang="en-US" dirty="0"/>
          </a:p>
        </p:txBody>
      </p:sp>
    </p:spTree>
    <p:extLst>
      <p:ext uri="{BB962C8B-B14F-4D97-AF65-F5344CB8AC3E}">
        <p14:creationId xmlns:p14="http://schemas.microsoft.com/office/powerpoint/2010/main" val="143490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4E37FE-0AEF-914E-875F-3EC3C2A59AF9}" type="slidenum">
              <a:rPr lang="en-US" smtClean="0"/>
              <a:t>‹#›</a:t>
            </a:fld>
            <a:endParaRPr lang="en-US" dirty="0"/>
          </a:p>
        </p:txBody>
      </p:sp>
    </p:spTree>
    <p:extLst>
      <p:ext uri="{BB962C8B-B14F-4D97-AF65-F5344CB8AC3E}">
        <p14:creationId xmlns:p14="http://schemas.microsoft.com/office/powerpoint/2010/main" val="417739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4E37FE-0AEF-914E-875F-3EC3C2A59AF9}" type="slidenum">
              <a:rPr lang="en-US" smtClean="0"/>
              <a:t>‹#›</a:t>
            </a:fld>
            <a:endParaRPr lang="en-US" dirty="0"/>
          </a:p>
        </p:txBody>
      </p:sp>
    </p:spTree>
    <p:extLst>
      <p:ext uri="{BB962C8B-B14F-4D97-AF65-F5344CB8AC3E}">
        <p14:creationId xmlns:p14="http://schemas.microsoft.com/office/powerpoint/2010/main" val="331631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4E37FE-0AEF-914E-875F-3EC3C2A59AF9}" type="slidenum">
              <a:rPr lang="en-US" smtClean="0"/>
              <a:t>‹#›</a:t>
            </a:fld>
            <a:endParaRPr lang="en-US" dirty="0"/>
          </a:p>
        </p:txBody>
      </p:sp>
    </p:spTree>
    <p:extLst>
      <p:ext uri="{BB962C8B-B14F-4D97-AF65-F5344CB8AC3E}">
        <p14:creationId xmlns:p14="http://schemas.microsoft.com/office/powerpoint/2010/main" val="49613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4E37FE-0AEF-914E-875F-3EC3C2A59AF9}" type="slidenum">
              <a:rPr lang="en-US" smtClean="0"/>
              <a:t>‹#›</a:t>
            </a:fld>
            <a:endParaRPr lang="en-US" dirty="0"/>
          </a:p>
        </p:txBody>
      </p:sp>
    </p:spTree>
    <p:extLst>
      <p:ext uri="{BB962C8B-B14F-4D97-AF65-F5344CB8AC3E}">
        <p14:creationId xmlns:p14="http://schemas.microsoft.com/office/powerpoint/2010/main" val="274638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4E37FE-0AEF-914E-875F-3EC3C2A59AF9}" type="slidenum">
              <a:rPr lang="en-US" smtClean="0"/>
              <a:t>‹#›</a:t>
            </a:fld>
            <a:endParaRPr lang="en-US" dirty="0"/>
          </a:p>
        </p:txBody>
      </p:sp>
    </p:spTree>
    <p:extLst>
      <p:ext uri="{BB962C8B-B14F-4D97-AF65-F5344CB8AC3E}">
        <p14:creationId xmlns:p14="http://schemas.microsoft.com/office/powerpoint/2010/main" val="11853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773" y="2148204"/>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3867699"/>
            <a:ext cx="7886700" cy="2309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E37FE-0AEF-914E-875F-3EC3C2A59AF9}" type="slidenum">
              <a:rPr lang="en-US" smtClean="0"/>
              <a:t>‹#›</a:t>
            </a:fld>
            <a:endParaRPr lang="en-US" dirty="0"/>
          </a:p>
        </p:txBody>
      </p:sp>
    </p:spTree>
    <p:extLst>
      <p:ext uri="{BB962C8B-B14F-4D97-AF65-F5344CB8AC3E}">
        <p14:creationId xmlns:p14="http://schemas.microsoft.com/office/powerpoint/2010/main" val="4232624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nul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null)"/></Relationships>
</file>

<file path=ppt/slides/_rels/slide11.xml.rels><?xml version="1.0" encoding="UTF-8" standalone="yes"?>
<Relationships xmlns="http://schemas.openxmlformats.org/package/2006/relationships"><Relationship Id="rId3" Type="http://schemas.openxmlformats.org/officeDocument/2006/relationships/image" Target="../media/image1.(nul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nul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nul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11" Type="http://schemas.openxmlformats.org/officeDocument/2006/relationships/image" Target="../media/image5.jpg"/><Relationship Id="rId10" Type="http://schemas.openxmlformats.org/officeDocument/2006/relationships/image" Target="../media/image14.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F41F-06E3-1B43-A4DA-D4D1304690F1}"/>
              </a:ext>
            </a:extLst>
          </p:cNvPr>
          <p:cNvSpPr>
            <a:spLocks noGrp="1"/>
          </p:cNvSpPr>
          <p:nvPr>
            <p:ph type="ctrTitle"/>
          </p:nvPr>
        </p:nvSpPr>
        <p:spPr>
          <a:xfrm>
            <a:off x="414495" y="2029761"/>
            <a:ext cx="8186895" cy="1289277"/>
          </a:xfrm>
        </p:spPr>
        <p:txBody>
          <a:bodyPr>
            <a:normAutofit fontScale="90000"/>
          </a:bodyPr>
          <a:lstStyle/>
          <a:p>
            <a:r>
              <a:rPr lang="en-US" sz="4800" dirty="0"/>
              <a:t>Religious Recognitions for Lutherans</a:t>
            </a:r>
          </a:p>
        </p:txBody>
      </p:sp>
      <p:sp>
        <p:nvSpPr>
          <p:cNvPr id="3" name="Subtitle 2">
            <a:extLst>
              <a:ext uri="{FF2B5EF4-FFF2-40B4-BE49-F238E27FC236}">
                <a16:creationId xmlns:a16="http://schemas.microsoft.com/office/drawing/2014/main" id="{12A94E0D-43D4-6B4A-976C-FFE91A9D4483}"/>
              </a:ext>
            </a:extLst>
          </p:cNvPr>
          <p:cNvSpPr>
            <a:spLocks noGrp="1"/>
          </p:cNvSpPr>
          <p:nvPr>
            <p:ph type="subTitle" idx="1"/>
          </p:nvPr>
        </p:nvSpPr>
        <p:spPr>
          <a:xfrm>
            <a:off x="1143000" y="3602038"/>
            <a:ext cx="6858000" cy="1232721"/>
          </a:xfrm>
        </p:spPr>
        <p:txBody>
          <a:bodyPr/>
          <a:lstStyle/>
          <a:p>
            <a:r>
              <a:rPr lang="en-US" sz="2800" dirty="0"/>
              <a:t>National Lutheran Association on Scouting</a:t>
            </a:r>
          </a:p>
          <a:p>
            <a:r>
              <a:rPr lang="en-US" sz="2000" dirty="0"/>
              <a:t>https://www.nlas.org</a:t>
            </a:r>
          </a:p>
          <a:p>
            <a:endParaRPr lang="en-US" dirty="0"/>
          </a:p>
        </p:txBody>
      </p:sp>
      <p:pic>
        <p:nvPicPr>
          <p:cNvPr id="4" name="Picture 3">
            <a:extLst>
              <a:ext uri="{FF2B5EF4-FFF2-40B4-BE49-F238E27FC236}">
                <a16:creationId xmlns:a16="http://schemas.microsoft.com/office/drawing/2014/main" id="{924716FC-A2E3-5B48-A031-38122ED849B3}"/>
              </a:ext>
            </a:extLst>
          </p:cNvPr>
          <p:cNvPicPr>
            <a:picLocks noChangeAspect="1"/>
          </p:cNvPicPr>
          <p:nvPr/>
        </p:nvPicPr>
        <p:blipFill>
          <a:blip r:embed="rId3"/>
          <a:stretch>
            <a:fillRect/>
          </a:stretch>
        </p:blipFill>
        <p:spPr>
          <a:xfrm>
            <a:off x="393924" y="136619"/>
            <a:ext cx="2011680" cy="2011680"/>
          </a:xfrm>
          <a:prstGeom prst="rect">
            <a:avLst/>
          </a:prstGeom>
        </p:spPr>
      </p:pic>
      <p:sp>
        <p:nvSpPr>
          <p:cNvPr id="5" name="Slide Number Placeholder 4">
            <a:extLst>
              <a:ext uri="{FF2B5EF4-FFF2-40B4-BE49-F238E27FC236}">
                <a16:creationId xmlns:a16="http://schemas.microsoft.com/office/drawing/2014/main" id="{01F107CF-7FE8-BF6D-74B3-FF1DEDCABD1B}"/>
              </a:ext>
            </a:extLst>
          </p:cNvPr>
          <p:cNvSpPr>
            <a:spLocks noGrp="1"/>
          </p:cNvSpPr>
          <p:nvPr>
            <p:ph type="sldNum" sz="quarter" idx="12"/>
          </p:nvPr>
        </p:nvSpPr>
        <p:spPr/>
        <p:txBody>
          <a:bodyPr/>
          <a:lstStyle/>
          <a:p>
            <a:fld id="{134E37FE-0AEF-914E-875F-3EC3C2A59AF9}" type="slidenum">
              <a:rPr lang="en-US" smtClean="0"/>
              <a:t>1</a:t>
            </a:fld>
            <a:endParaRPr lang="en-US" dirty="0"/>
          </a:p>
        </p:txBody>
      </p:sp>
      <p:sp>
        <p:nvSpPr>
          <p:cNvPr id="6" name="TextBox 5">
            <a:extLst>
              <a:ext uri="{FF2B5EF4-FFF2-40B4-BE49-F238E27FC236}">
                <a16:creationId xmlns:a16="http://schemas.microsoft.com/office/drawing/2014/main" id="{EED18293-B34E-6288-C6D7-509C48AD2D39}"/>
              </a:ext>
            </a:extLst>
          </p:cNvPr>
          <p:cNvSpPr txBox="1"/>
          <p:nvPr/>
        </p:nvSpPr>
        <p:spPr>
          <a:xfrm>
            <a:off x="1481957" y="5148459"/>
            <a:ext cx="3121175" cy="369332"/>
          </a:xfrm>
          <a:prstGeom prst="rect">
            <a:avLst/>
          </a:prstGeom>
          <a:noFill/>
        </p:spPr>
        <p:txBody>
          <a:bodyPr wrap="none" rtlCol="0">
            <a:spAutoFit/>
          </a:bodyPr>
          <a:lstStyle/>
          <a:p>
            <a:r>
              <a:rPr lang="en-US" dirty="0"/>
              <a:t>This presentation is available at</a:t>
            </a:r>
          </a:p>
        </p:txBody>
      </p:sp>
      <p:pic>
        <p:nvPicPr>
          <p:cNvPr id="8" name="Picture 7">
            <a:extLst>
              <a:ext uri="{FF2B5EF4-FFF2-40B4-BE49-F238E27FC236}">
                <a16:creationId xmlns:a16="http://schemas.microsoft.com/office/drawing/2014/main" id="{BEE18979-955E-C689-E132-33187454B960}"/>
              </a:ext>
            </a:extLst>
          </p:cNvPr>
          <p:cNvPicPr>
            <a:picLocks noChangeAspect="1"/>
          </p:cNvPicPr>
          <p:nvPr/>
        </p:nvPicPr>
        <p:blipFill>
          <a:blip r:embed="rId4"/>
          <a:stretch>
            <a:fillRect/>
          </a:stretch>
        </p:blipFill>
        <p:spPr>
          <a:xfrm>
            <a:off x="4617545" y="4647325"/>
            <a:ext cx="1371600" cy="1371600"/>
          </a:xfrm>
          <a:prstGeom prst="rect">
            <a:avLst/>
          </a:prstGeom>
        </p:spPr>
      </p:pic>
    </p:spTree>
    <p:extLst>
      <p:ext uri="{BB962C8B-B14F-4D97-AF65-F5344CB8AC3E}">
        <p14:creationId xmlns:p14="http://schemas.microsoft.com/office/powerpoint/2010/main" val="375840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E024-34CC-1E42-BA79-809F6E1A2449}"/>
              </a:ext>
            </a:extLst>
          </p:cNvPr>
          <p:cNvSpPr>
            <a:spLocks noGrp="1"/>
          </p:cNvSpPr>
          <p:nvPr>
            <p:ph type="title"/>
          </p:nvPr>
        </p:nvSpPr>
        <p:spPr/>
        <p:txBody>
          <a:bodyPr>
            <a:normAutofit/>
          </a:bodyPr>
          <a:lstStyle/>
          <a:p>
            <a:pPr algn="ctr"/>
            <a:r>
              <a:rPr lang="en-US" sz="4000" dirty="0"/>
              <a:t>Additional Faith Recognitions</a:t>
            </a:r>
          </a:p>
        </p:txBody>
      </p:sp>
      <p:graphicFrame>
        <p:nvGraphicFramePr>
          <p:cNvPr id="4" name="Table 4">
            <a:extLst>
              <a:ext uri="{FF2B5EF4-FFF2-40B4-BE49-F238E27FC236}">
                <a16:creationId xmlns:a16="http://schemas.microsoft.com/office/drawing/2014/main" id="{F9260D79-18A2-7B4B-A5FD-123BB9B6A452}"/>
              </a:ext>
            </a:extLst>
          </p:cNvPr>
          <p:cNvGraphicFramePr>
            <a:graphicFrameLocks noGrp="1"/>
          </p:cNvGraphicFramePr>
          <p:nvPr>
            <p:ph idx="1"/>
            <p:extLst>
              <p:ext uri="{D42A27DB-BD31-4B8C-83A1-F6EECF244321}">
                <p14:modId xmlns:p14="http://schemas.microsoft.com/office/powerpoint/2010/main" val="3827681294"/>
              </p:ext>
            </p:extLst>
          </p:nvPr>
        </p:nvGraphicFramePr>
        <p:xfrm>
          <a:off x="800100" y="1587500"/>
          <a:ext cx="7886700" cy="4651471"/>
        </p:xfrm>
        <a:graphic>
          <a:graphicData uri="http://schemas.openxmlformats.org/drawingml/2006/table">
            <a:tbl>
              <a:tblPr firstRow="1" bandRow="1">
                <a:tableStyleId>{21E4AEA4-8DFA-4A89-87EB-49C32662AFE0}</a:tableStyleId>
              </a:tblPr>
              <a:tblGrid>
                <a:gridCol w="1866900">
                  <a:extLst>
                    <a:ext uri="{9D8B030D-6E8A-4147-A177-3AD203B41FA5}">
                      <a16:colId xmlns:a16="http://schemas.microsoft.com/office/drawing/2014/main" val="2031866125"/>
                    </a:ext>
                  </a:extLst>
                </a:gridCol>
                <a:gridCol w="6019800">
                  <a:extLst>
                    <a:ext uri="{9D8B030D-6E8A-4147-A177-3AD203B41FA5}">
                      <a16:colId xmlns:a16="http://schemas.microsoft.com/office/drawing/2014/main" val="1642340511"/>
                    </a:ext>
                  </a:extLst>
                </a:gridCol>
              </a:tblGrid>
              <a:tr h="2365471">
                <a:tc>
                  <a:txBody>
                    <a:bodyPr/>
                    <a:lstStyle/>
                    <a:p>
                      <a:endParaRPr lang="en-US" dirty="0"/>
                    </a:p>
                  </a:txBody>
                  <a:tcPr>
                    <a:solidFill>
                      <a:schemeClr val="bg1"/>
                    </a:solidFill>
                  </a:tcPr>
                </a:tc>
                <a:tc>
                  <a:txBody>
                    <a:bodyPr/>
                    <a:lstStyle/>
                    <a:p>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P.R.A.Y. Four-Star Recognition</a:t>
                      </a:r>
                      <a:br>
                        <a:rPr lang="en-US" sz="1800" b="1" kern="1200" dirty="0">
                          <a:solidFill>
                            <a:schemeClr val="lt1"/>
                          </a:solidFill>
                          <a:effectLst/>
                          <a:latin typeface="+mn-lt"/>
                          <a:ea typeface="+mn-ea"/>
                          <a:cs typeface="+mn-cs"/>
                        </a:rPr>
                      </a:br>
                      <a:r>
                        <a:rPr lang="en-US" sz="1800" b="0" kern="1200" dirty="0">
                          <a:solidFill>
                            <a:schemeClr val="tx1"/>
                          </a:solidFill>
                          <a:effectLst/>
                          <a:latin typeface="+mn-lt"/>
                          <a:ea typeface="+mn-ea"/>
                          <a:cs typeface="+mn-cs"/>
                        </a:rPr>
                        <a:t>The P.R.A.Y. Four-Star Recognition is an award available from P.R.A.Y. for young people who complete the four core programs in the P.R.A.Y. series – God and Me, God and Family, God and Church, God and Life. The program recognitions must be earned in order because students cannot go backwards to earn younger religious emblems.</a:t>
                      </a:r>
                    </a:p>
                  </a:txBody>
                  <a:tcPr marL="68580" marR="68580" marT="0" marB="0">
                    <a:solidFill>
                      <a:schemeClr val="accent2">
                        <a:lumMod val="40000"/>
                        <a:lumOff val="60000"/>
                      </a:schemeClr>
                    </a:solidFill>
                  </a:tcPr>
                </a:tc>
                <a:extLst>
                  <a:ext uri="{0D108BD9-81ED-4DB2-BD59-A6C34878D82A}">
                    <a16:rowId xmlns:a16="http://schemas.microsoft.com/office/drawing/2014/main" val="3744122372"/>
                  </a:ext>
                </a:extLst>
              </a:tr>
              <a:tr h="2282729">
                <a:tc>
                  <a:txBody>
                    <a:bodyPr/>
                    <a:lstStyle/>
                    <a:p>
                      <a:endParaRPr lang="en-US" dirty="0"/>
                    </a:p>
                  </a:txBody>
                  <a:tcPr>
                    <a:solidFill>
                      <a:schemeClr val="bg1"/>
                    </a:solidFill>
                  </a:tcPr>
                </a:tc>
                <a:tc>
                  <a:txBody>
                    <a:bodyPr/>
                    <a:lstStyle/>
                    <a:p>
                      <a:r>
                        <a:rPr lang="en-US" sz="1800" b="1" kern="1200" dirty="0">
                          <a:solidFill>
                            <a:schemeClr val="dk1"/>
                          </a:solidFill>
                          <a:effectLst/>
                          <a:latin typeface="+mn-lt"/>
                          <a:ea typeface="+mn-ea"/>
                          <a:cs typeface="+mn-cs"/>
                        </a:rPr>
                        <a:t>NLAS Four-Star Scholarship</a:t>
                      </a:r>
                      <a:endParaRPr lang="en-US" sz="1800" b="1" kern="1200" dirty="0">
                        <a:solidFill>
                          <a:schemeClr val="dk1"/>
                        </a:solidFill>
                        <a:effectLst/>
                        <a:latin typeface="+mn-lt"/>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 NLAS Four-Star Scholarship is a competitive scholarship that is open to all youth registered with Scouting America or Girl Scouts of the USA who have successfully earned four (4) P.R.A.Y. Program recognitions and are seniors in High School. Two (2) $500 Scholarships are available annually and are paid directly on the student’s behalf to the designated institution for post-secondary education. </a:t>
                      </a:r>
                      <a:endParaRPr lang="en-US" dirty="0"/>
                    </a:p>
                  </a:txBody>
                  <a:tcPr>
                    <a:solidFill>
                      <a:schemeClr val="accent2">
                        <a:lumMod val="60000"/>
                        <a:lumOff val="40000"/>
                      </a:schemeClr>
                    </a:solidFill>
                  </a:tcPr>
                </a:tc>
                <a:extLst>
                  <a:ext uri="{0D108BD9-81ED-4DB2-BD59-A6C34878D82A}">
                    <a16:rowId xmlns:a16="http://schemas.microsoft.com/office/drawing/2014/main" val="2774473110"/>
                  </a:ext>
                </a:extLst>
              </a:tr>
            </a:tbl>
          </a:graphicData>
        </a:graphic>
      </p:graphicFrame>
      <p:pic>
        <p:nvPicPr>
          <p:cNvPr id="7" name="Picture 6">
            <a:extLst>
              <a:ext uri="{FF2B5EF4-FFF2-40B4-BE49-F238E27FC236}">
                <a16:creationId xmlns:a16="http://schemas.microsoft.com/office/drawing/2014/main" id="{BE819CF3-5E65-B645-9DD4-B65742560AA5}"/>
              </a:ext>
            </a:extLst>
          </p:cNvPr>
          <p:cNvPicPr>
            <a:picLocks noChangeAspect="1"/>
          </p:cNvPicPr>
          <p:nvPr/>
        </p:nvPicPr>
        <p:blipFill>
          <a:blip r:embed="rId3"/>
          <a:stretch>
            <a:fillRect/>
          </a:stretch>
        </p:blipFill>
        <p:spPr>
          <a:xfrm>
            <a:off x="885510" y="1587500"/>
            <a:ext cx="1552949" cy="1828800"/>
          </a:xfrm>
          <a:prstGeom prst="rect">
            <a:avLst/>
          </a:prstGeom>
        </p:spPr>
      </p:pic>
      <p:pic>
        <p:nvPicPr>
          <p:cNvPr id="8" name="Picture 7">
            <a:extLst>
              <a:ext uri="{FF2B5EF4-FFF2-40B4-BE49-F238E27FC236}">
                <a16:creationId xmlns:a16="http://schemas.microsoft.com/office/drawing/2014/main" id="{97FF8E17-F4FA-CF49-8071-B19C31126D2C}"/>
              </a:ext>
            </a:extLst>
          </p:cNvPr>
          <p:cNvPicPr>
            <a:picLocks noChangeAspect="1"/>
          </p:cNvPicPr>
          <p:nvPr/>
        </p:nvPicPr>
        <p:blipFill>
          <a:blip r:embed="rId4"/>
          <a:stretch>
            <a:fillRect/>
          </a:stretch>
        </p:blipFill>
        <p:spPr>
          <a:xfrm>
            <a:off x="556692" y="199406"/>
            <a:ext cx="1097280" cy="1097280"/>
          </a:xfrm>
          <a:prstGeom prst="rect">
            <a:avLst/>
          </a:prstGeom>
        </p:spPr>
      </p:pic>
      <p:pic>
        <p:nvPicPr>
          <p:cNvPr id="9" name="Picture 8">
            <a:extLst>
              <a:ext uri="{FF2B5EF4-FFF2-40B4-BE49-F238E27FC236}">
                <a16:creationId xmlns:a16="http://schemas.microsoft.com/office/drawing/2014/main" id="{D5B0962F-5BD6-934B-886B-EE168B1891C9}"/>
              </a:ext>
            </a:extLst>
          </p:cNvPr>
          <p:cNvPicPr>
            <a:picLocks noChangeAspect="1"/>
          </p:cNvPicPr>
          <p:nvPr/>
        </p:nvPicPr>
        <p:blipFill>
          <a:blip r:embed="rId4"/>
          <a:stretch>
            <a:fillRect/>
          </a:stretch>
        </p:blipFill>
        <p:spPr>
          <a:xfrm>
            <a:off x="821561" y="4050395"/>
            <a:ext cx="1828800" cy="1828800"/>
          </a:xfrm>
          <a:prstGeom prst="rect">
            <a:avLst/>
          </a:prstGeom>
        </p:spPr>
      </p:pic>
      <p:sp>
        <p:nvSpPr>
          <p:cNvPr id="3" name="Slide Number Placeholder 2">
            <a:extLst>
              <a:ext uri="{FF2B5EF4-FFF2-40B4-BE49-F238E27FC236}">
                <a16:creationId xmlns:a16="http://schemas.microsoft.com/office/drawing/2014/main" id="{EA609910-D210-BC9C-7D35-B6114DE75F7E}"/>
              </a:ext>
            </a:extLst>
          </p:cNvPr>
          <p:cNvSpPr>
            <a:spLocks noGrp="1"/>
          </p:cNvSpPr>
          <p:nvPr>
            <p:ph type="sldNum" sz="quarter" idx="12"/>
          </p:nvPr>
        </p:nvSpPr>
        <p:spPr/>
        <p:txBody>
          <a:bodyPr/>
          <a:lstStyle/>
          <a:p>
            <a:fld id="{134E37FE-0AEF-914E-875F-3EC3C2A59AF9}" type="slidenum">
              <a:rPr lang="en-US" smtClean="0"/>
              <a:t>10</a:t>
            </a:fld>
            <a:endParaRPr lang="en-US" dirty="0"/>
          </a:p>
        </p:txBody>
      </p:sp>
      <p:pic>
        <p:nvPicPr>
          <p:cNvPr id="10" name="Picture 9">
            <a:extLst>
              <a:ext uri="{FF2B5EF4-FFF2-40B4-BE49-F238E27FC236}">
                <a16:creationId xmlns:a16="http://schemas.microsoft.com/office/drawing/2014/main" id="{A48CF8B9-1694-A994-D966-E15209161A59}"/>
              </a:ext>
            </a:extLst>
          </p:cNvPr>
          <p:cNvPicPr>
            <a:picLocks noChangeAspect="1"/>
          </p:cNvPicPr>
          <p:nvPr/>
        </p:nvPicPr>
        <p:blipFill>
          <a:blip r:embed="rId5"/>
          <a:stretch>
            <a:fillRect/>
          </a:stretch>
        </p:blipFill>
        <p:spPr>
          <a:xfrm>
            <a:off x="747584" y="4040660"/>
            <a:ext cx="1828800" cy="1828800"/>
          </a:xfrm>
          <a:prstGeom prst="rect">
            <a:avLst/>
          </a:prstGeom>
        </p:spPr>
      </p:pic>
    </p:spTree>
    <p:extLst>
      <p:ext uri="{BB962C8B-B14F-4D97-AF65-F5344CB8AC3E}">
        <p14:creationId xmlns:p14="http://schemas.microsoft.com/office/powerpoint/2010/main" val="167191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E024-34CC-1E42-BA79-809F6E1A2449}"/>
              </a:ext>
            </a:extLst>
          </p:cNvPr>
          <p:cNvSpPr>
            <a:spLocks noGrp="1"/>
          </p:cNvSpPr>
          <p:nvPr>
            <p:ph type="title"/>
          </p:nvPr>
        </p:nvSpPr>
        <p:spPr/>
        <p:txBody>
          <a:bodyPr>
            <a:normAutofit/>
          </a:bodyPr>
          <a:lstStyle/>
          <a:p>
            <a:pPr algn="ctr"/>
            <a:r>
              <a:rPr lang="en-US" sz="4000" dirty="0"/>
              <a:t>Additional Faith Recognitions</a:t>
            </a:r>
          </a:p>
        </p:txBody>
      </p:sp>
      <p:graphicFrame>
        <p:nvGraphicFramePr>
          <p:cNvPr id="4" name="Table 4">
            <a:extLst>
              <a:ext uri="{FF2B5EF4-FFF2-40B4-BE49-F238E27FC236}">
                <a16:creationId xmlns:a16="http://schemas.microsoft.com/office/drawing/2014/main" id="{F9260D79-18A2-7B4B-A5FD-123BB9B6A452}"/>
              </a:ext>
            </a:extLst>
          </p:cNvPr>
          <p:cNvGraphicFramePr>
            <a:graphicFrameLocks noGrp="1"/>
          </p:cNvGraphicFramePr>
          <p:nvPr>
            <p:ph idx="1"/>
            <p:extLst>
              <p:ext uri="{D42A27DB-BD31-4B8C-83A1-F6EECF244321}">
                <p14:modId xmlns:p14="http://schemas.microsoft.com/office/powerpoint/2010/main" val="4037713196"/>
              </p:ext>
            </p:extLst>
          </p:nvPr>
        </p:nvGraphicFramePr>
        <p:xfrm>
          <a:off x="800100" y="1587500"/>
          <a:ext cx="7886700" cy="3840480"/>
        </p:xfrm>
        <a:graphic>
          <a:graphicData uri="http://schemas.openxmlformats.org/drawingml/2006/table">
            <a:tbl>
              <a:tblPr firstRow="1" bandRow="1">
                <a:tableStyleId>{21E4AEA4-8DFA-4A89-87EB-49C32662AFE0}</a:tableStyleId>
              </a:tblPr>
              <a:tblGrid>
                <a:gridCol w="1866900">
                  <a:extLst>
                    <a:ext uri="{9D8B030D-6E8A-4147-A177-3AD203B41FA5}">
                      <a16:colId xmlns:a16="http://schemas.microsoft.com/office/drawing/2014/main" val="2031866125"/>
                    </a:ext>
                  </a:extLst>
                </a:gridCol>
                <a:gridCol w="6019800">
                  <a:extLst>
                    <a:ext uri="{9D8B030D-6E8A-4147-A177-3AD203B41FA5}">
                      <a16:colId xmlns:a16="http://schemas.microsoft.com/office/drawing/2014/main" val="1642340511"/>
                    </a:ext>
                  </a:extLst>
                </a:gridCol>
              </a:tblGrid>
              <a:tr h="2365471">
                <a:tc>
                  <a:txBody>
                    <a:bodyPr/>
                    <a:lstStyle/>
                    <a:p>
                      <a:endParaRPr lang="en-US" dirty="0"/>
                    </a:p>
                  </a:txBody>
                  <a:tcPr>
                    <a:solidFill>
                      <a:schemeClr val="bg1"/>
                    </a:solidFill>
                  </a:tcPr>
                </a:tc>
                <a:tc>
                  <a:txBody>
                    <a:bodyPr/>
                    <a:lstStyle/>
                    <a:p>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NLAS Lutheran Recognition of Excellence</a:t>
                      </a:r>
                      <a:br>
                        <a:rPr lang="en-US" sz="1800" b="1" kern="1200" dirty="0">
                          <a:solidFill>
                            <a:schemeClr val="lt1"/>
                          </a:solidFill>
                          <a:effectLst/>
                          <a:latin typeface="+mn-lt"/>
                          <a:ea typeface="+mn-ea"/>
                          <a:cs typeface="+mn-cs"/>
                        </a:rPr>
                      </a:br>
                      <a:r>
                        <a:rPr lang="en-US" sz="1800" b="0" kern="1200" dirty="0">
                          <a:solidFill>
                            <a:schemeClr val="tx1"/>
                          </a:solidFill>
                          <a:effectLst/>
                          <a:latin typeface="+mn-lt"/>
                          <a:ea typeface="+mn-ea"/>
                          <a:cs typeface="+mn-cs"/>
                        </a:rPr>
                        <a:t>The Lutheran Recognition of Excellence is awarded by NLAS to recognize outstanding scouting units that are chartered by Lutheran congregations or other Lutheran organizations and have met the criteria established by the National Lutheran Association on Scouting (such as completion of the appropriate Religious Emblems Program for their age level and religious affiliation, participation in the local Lutheran congregation Scout Sunday observance, completion of at least one service project for the chartering Lutheran organization, and participation in worship opportunities while away from their home congregations on Sundays). All members of the unit are authorized to wear the LRE patch. The LRE is awarded by application from Scouting America or GS-USA units.</a:t>
                      </a:r>
                    </a:p>
                  </a:txBody>
                  <a:tcPr marL="68580" marR="68580" marT="0" marB="0">
                    <a:solidFill>
                      <a:schemeClr val="accent2">
                        <a:lumMod val="40000"/>
                        <a:lumOff val="60000"/>
                      </a:schemeClr>
                    </a:solidFill>
                  </a:tcPr>
                </a:tc>
                <a:extLst>
                  <a:ext uri="{0D108BD9-81ED-4DB2-BD59-A6C34878D82A}">
                    <a16:rowId xmlns:a16="http://schemas.microsoft.com/office/drawing/2014/main" val="3744122372"/>
                  </a:ext>
                </a:extLst>
              </a:tr>
            </a:tbl>
          </a:graphicData>
        </a:graphic>
      </p:graphicFrame>
      <p:pic>
        <p:nvPicPr>
          <p:cNvPr id="8" name="Picture 7">
            <a:extLst>
              <a:ext uri="{FF2B5EF4-FFF2-40B4-BE49-F238E27FC236}">
                <a16:creationId xmlns:a16="http://schemas.microsoft.com/office/drawing/2014/main" id="{97FF8E17-F4FA-CF49-8071-B19C31126D2C}"/>
              </a:ext>
            </a:extLst>
          </p:cNvPr>
          <p:cNvPicPr>
            <a:picLocks noChangeAspect="1"/>
          </p:cNvPicPr>
          <p:nvPr/>
        </p:nvPicPr>
        <p:blipFill>
          <a:blip r:embed="rId3"/>
          <a:stretch>
            <a:fillRect/>
          </a:stretch>
        </p:blipFill>
        <p:spPr>
          <a:xfrm>
            <a:off x="556692" y="199406"/>
            <a:ext cx="1097280" cy="1097280"/>
          </a:xfrm>
          <a:prstGeom prst="rect">
            <a:avLst/>
          </a:prstGeom>
        </p:spPr>
      </p:pic>
      <p:pic>
        <p:nvPicPr>
          <p:cNvPr id="5" name="Picture 4">
            <a:extLst>
              <a:ext uri="{FF2B5EF4-FFF2-40B4-BE49-F238E27FC236}">
                <a16:creationId xmlns:a16="http://schemas.microsoft.com/office/drawing/2014/main" id="{2FB48ED8-30F3-724E-870B-8EA496129573}"/>
              </a:ext>
            </a:extLst>
          </p:cNvPr>
          <p:cNvPicPr>
            <a:picLocks noChangeAspect="1"/>
          </p:cNvPicPr>
          <p:nvPr/>
        </p:nvPicPr>
        <p:blipFill>
          <a:blip r:embed="rId4"/>
          <a:stretch>
            <a:fillRect/>
          </a:stretch>
        </p:blipFill>
        <p:spPr>
          <a:xfrm>
            <a:off x="550677" y="1587500"/>
            <a:ext cx="1846053" cy="1828800"/>
          </a:xfrm>
          <a:prstGeom prst="rect">
            <a:avLst/>
          </a:prstGeom>
        </p:spPr>
      </p:pic>
      <p:sp>
        <p:nvSpPr>
          <p:cNvPr id="3" name="Slide Number Placeholder 2">
            <a:extLst>
              <a:ext uri="{FF2B5EF4-FFF2-40B4-BE49-F238E27FC236}">
                <a16:creationId xmlns:a16="http://schemas.microsoft.com/office/drawing/2014/main" id="{8F649590-E79C-39C5-7961-F490C771996D}"/>
              </a:ext>
            </a:extLst>
          </p:cNvPr>
          <p:cNvSpPr>
            <a:spLocks noGrp="1"/>
          </p:cNvSpPr>
          <p:nvPr>
            <p:ph type="sldNum" sz="quarter" idx="12"/>
          </p:nvPr>
        </p:nvSpPr>
        <p:spPr/>
        <p:txBody>
          <a:bodyPr/>
          <a:lstStyle/>
          <a:p>
            <a:fld id="{134E37FE-0AEF-914E-875F-3EC3C2A59AF9}" type="slidenum">
              <a:rPr lang="en-US" smtClean="0"/>
              <a:t>11</a:t>
            </a:fld>
            <a:endParaRPr lang="en-US" dirty="0"/>
          </a:p>
        </p:txBody>
      </p:sp>
    </p:spTree>
    <p:extLst>
      <p:ext uri="{BB962C8B-B14F-4D97-AF65-F5344CB8AC3E}">
        <p14:creationId xmlns:p14="http://schemas.microsoft.com/office/powerpoint/2010/main" val="239228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E024-34CC-1E42-BA79-809F6E1A2449}"/>
              </a:ext>
            </a:extLst>
          </p:cNvPr>
          <p:cNvSpPr>
            <a:spLocks noGrp="1"/>
          </p:cNvSpPr>
          <p:nvPr>
            <p:ph type="title"/>
          </p:nvPr>
        </p:nvSpPr>
        <p:spPr/>
        <p:txBody>
          <a:bodyPr>
            <a:normAutofit/>
          </a:bodyPr>
          <a:lstStyle/>
          <a:p>
            <a:pPr algn="ctr"/>
            <a:r>
              <a:rPr lang="en-US" sz="4000" dirty="0"/>
              <a:t>Adult Recognitions</a:t>
            </a:r>
          </a:p>
        </p:txBody>
      </p:sp>
      <p:graphicFrame>
        <p:nvGraphicFramePr>
          <p:cNvPr id="4" name="Table 4">
            <a:extLst>
              <a:ext uri="{FF2B5EF4-FFF2-40B4-BE49-F238E27FC236}">
                <a16:creationId xmlns:a16="http://schemas.microsoft.com/office/drawing/2014/main" id="{F9260D79-18A2-7B4B-A5FD-123BB9B6A452}"/>
              </a:ext>
            </a:extLst>
          </p:cNvPr>
          <p:cNvGraphicFramePr>
            <a:graphicFrameLocks noGrp="1"/>
          </p:cNvGraphicFramePr>
          <p:nvPr>
            <p:ph idx="1"/>
            <p:extLst>
              <p:ext uri="{D42A27DB-BD31-4B8C-83A1-F6EECF244321}">
                <p14:modId xmlns:p14="http://schemas.microsoft.com/office/powerpoint/2010/main" val="3012988610"/>
              </p:ext>
            </p:extLst>
          </p:nvPr>
        </p:nvGraphicFramePr>
        <p:xfrm>
          <a:off x="387350" y="1210615"/>
          <a:ext cx="8369300" cy="5490981"/>
        </p:xfrm>
        <a:graphic>
          <a:graphicData uri="http://schemas.openxmlformats.org/drawingml/2006/table">
            <a:tbl>
              <a:tblPr firstRow="1" bandRow="1">
                <a:tableStyleId>{21E4AEA4-8DFA-4A89-87EB-49C32662AFE0}</a:tableStyleId>
              </a:tblPr>
              <a:tblGrid>
                <a:gridCol w="1657350">
                  <a:extLst>
                    <a:ext uri="{9D8B030D-6E8A-4147-A177-3AD203B41FA5}">
                      <a16:colId xmlns:a16="http://schemas.microsoft.com/office/drawing/2014/main" val="2031866125"/>
                    </a:ext>
                  </a:extLst>
                </a:gridCol>
                <a:gridCol w="6711950">
                  <a:extLst>
                    <a:ext uri="{9D8B030D-6E8A-4147-A177-3AD203B41FA5}">
                      <a16:colId xmlns:a16="http://schemas.microsoft.com/office/drawing/2014/main" val="1642340511"/>
                    </a:ext>
                  </a:extLst>
                </a:gridCol>
              </a:tblGrid>
              <a:tr h="2399904">
                <a:tc>
                  <a:txBody>
                    <a:bodyPr/>
                    <a:lstStyle/>
                    <a:p>
                      <a:endParaRPr lang="en-US" dirty="0"/>
                    </a:p>
                  </a:txBody>
                  <a:tcPr>
                    <a:solidFill>
                      <a:schemeClr val="bg1"/>
                    </a:solidFill>
                  </a:tcPr>
                </a:tc>
                <a:tc>
                  <a:txBody>
                    <a:bodyPr/>
                    <a:lstStyle/>
                    <a:p>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Servant of Youth</a:t>
                      </a:r>
                      <a:br>
                        <a:rPr lang="en-US" sz="1800" b="1" kern="1200" dirty="0">
                          <a:solidFill>
                            <a:schemeClr val="lt1"/>
                          </a:solidFill>
                          <a:effectLst/>
                          <a:latin typeface="+mn-lt"/>
                          <a:ea typeface="+mn-ea"/>
                          <a:cs typeface="+mn-cs"/>
                        </a:rPr>
                      </a:br>
                      <a:r>
                        <a:rPr lang="en-US" sz="1800" b="0" kern="1200" dirty="0">
                          <a:solidFill>
                            <a:schemeClr val="tx1"/>
                          </a:solidFill>
                          <a:effectLst/>
                          <a:latin typeface="+mn-lt"/>
                          <a:ea typeface="+mn-ea"/>
                          <a:cs typeface="+mn-cs"/>
                        </a:rPr>
                        <a:t>The Servant of Youth Award is bestowed by NLAS to recognize distinguished volunteer service to young people through one or more civic youth agency programs </a:t>
                      </a:r>
                      <a:r>
                        <a:rPr lang="en-US" sz="1800" b="0" kern="1200" dirty="0">
                          <a:solidFill>
                            <a:schemeClr val="dk1"/>
                          </a:solidFill>
                          <a:effectLst/>
                          <a:latin typeface="+mn-lt"/>
                          <a:ea typeface="+mn-ea"/>
                          <a:cs typeface="+mn-cs"/>
                        </a:rPr>
                        <a:t>(such as Scouting America, GS-USA, AHG, Campfire and 4-H). The award is by nomination. </a:t>
                      </a:r>
                      <a:r>
                        <a:rPr lang="en-US" sz="1800" b="0" kern="1200" dirty="0">
                          <a:solidFill>
                            <a:schemeClr val="tx1"/>
                          </a:solidFill>
                          <a:effectLst/>
                          <a:latin typeface="+mn-lt"/>
                          <a:ea typeface="+mn-ea"/>
                          <a:cs typeface="+mn-cs"/>
                        </a:rPr>
                        <a:t>The nominee should be an active member of a Lutheran congregation OR be an active member of another Christian congregation who has a minimum of 5 years of service to the church and to Lutheran young people through a civic youth agency affiliated with a Lutheran congregation.</a:t>
                      </a:r>
                      <a:endParaRPr lang="en-US" b="0" dirty="0">
                        <a:solidFill>
                          <a:schemeClr val="tx1"/>
                        </a:solidFill>
                      </a:endParaRPr>
                    </a:p>
                  </a:txBody>
                  <a:tcPr marL="68580" marR="68580" marT="0" marB="0">
                    <a:solidFill>
                      <a:schemeClr val="accent2">
                        <a:lumMod val="40000"/>
                        <a:lumOff val="60000"/>
                      </a:schemeClr>
                    </a:solidFill>
                  </a:tcPr>
                </a:tc>
                <a:extLst>
                  <a:ext uri="{0D108BD9-81ED-4DB2-BD59-A6C34878D82A}">
                    <a16:rowId xmlns:a16="http://schemas.microsoft.com/office/drawing/2014/main" val="3744122372"/>
                  </a:ext>
                </a:extLst>
              </a:tr>
              <a:tr h="3022101">
                <a:tc>
                  <a:txBody>
                    <a:bodyPr/>
                    <a:lstStyle/>
                    <a:p>
                      <a:endParaRPr lang="en-US" dirty="0"/>
                    </a:p>
                  </a:txBody>
                  <a:tcPr>
                    <a:solidFill>
                      <a:schemeClr val="bg1"/>
                    </a:solidFill>
                  </a:tcPr>
                </a:tc>
                <a:tc>
                  <a:txBody>
                    <a:bodyPr/>
                    <a:lstStyle/>
                    <a:p>
                      <a:r>
                        <a:rPr lang="en-US" sz="1800" b="1" kern="1200" dirty="0">
                          <a:solidFill>
                            <a:schemeClr val="dk1"/>
                          </a:solidFill>
                          <a:effectLst/>
                          <a:latin typeface="+mn-lt"/>
                          <a:ea typeface="+mn-ea"/>
                          <a:cs typeface="+mn-cs"/>
                        </a:rPr>
                        <a:t>Lutheran Lamb</a:t>
                      </a:r>
                      <a:endParaRPr lang="en-US" sz="1800" b="1" kern="1200" dirty="0">
                        <a:solidFill>
                          <a:schemeClr val="dk1"/>
                        </a:solidFill>
                        <a:effectLst/>
                        <a:latin typeface="+mn-lt"/>
                        <a:ea typeface="ＭＳ Ｐゴシック" charset="0"/>
                        <a:cs typeface="+mn-cs"/>
                      </a:endParaRPr>
                    </a:p>
                    <a:p>
                      <a:r>
                        <a:rPr lang="en-US" sz="1800" kern="1200" dirty="0">
                          <a:solidFill>
                            <a:schemeClr val="dk1"/>
                          </a:solidFill>
                          <a:effectLst/>
                          <a:latin typeface="+mn-lt"/>
                          <a:ea typeface="+mn-ea"/>
                          <a:cs typeface="+mn-cs"/>
                        </a:rPr>
                        <a:t>The Lamb Award is bestowed through NLAS on behalf of the youth ministry departments of the national Lutheran Churches. The purpose of the Lamb Award is to acknowledge the distinguished service of Lutheran adults in fostering the spiritual growth of youth through church and civic youth serving programs (such as Scouting America, GS-USA, AHG, Campfire and 4-H). The award is by nomination. The person must be an active member of a Lutheran congregation and have a minimum of 10 years of distinguished volunteer service to the church and to one or more of the civic youth agencies.</a:t>
                      </a:r>
                    </a:p>
                  </a:txBody>
                  <a:tcPr>
                    <a:solidFill>
                      <a:schemeClr val="accent2">
                        <a:lumMod val="60000"/>
                        <a:lumOff val="40000"/>
                      </a:schemeClr>
                    </a:solidFill>
                  </a:tcPr>
                </a:tc>
                <a:extLst>
                  <a:ext uri="{0D108BD9-81ED-4DB2-BD59-A6C34878D82A}">
                    <a16:rowId xmlns:a16="http://schemas.microsoft.com/office/drawing/2014/main" val="2774473110"/>
                  </a:ext>
                </a:extLst>
              </a:tr>
            </a:tbl>
          </a:graphicData>
        </a:graphic>
      </p:graphicFrame>
      <p:pic>
        <p:nvPicPr>
          <p:cNvPr id="8" name="Picture 7">
            <a:extLst>
              <a:ext uri="{FF2B5EF4-FFF2-40B4-BE49-F238E27FC236}">
                <a16:creationId xmlns:a16="http://schemas.microsoft.com/office/drawing/2014/main" id="{97FF8E17-F4FA-CF49-8071-B19C31126D2C}"/>
              </a:ext>
            </a:extLst>
          </p:cNvPr>
          <p:cNvPicPr>
            <a:picLocks noChangeAspect="1"/>
          </p:cNvPicPr>
          <p:nvPr/>
        </p:nvPicPr>
        <p:blipFill>
          <a:blip r:embed="rId3"/>
          <a:stretch>
            <a:fillRect/>
          </a:stretch>
        </p:blipFill>
        <p:spPr>
          <a:xfrm>
            <a:off x="556692" y="199406"/>
            <a:ext cx="1097280" cy="1097280"/>
          </a:xfrm>
          <a:prstGeom prst="rect">
            <a:avLst/>
          </a:prstGeom>
        </p:spPr>
      </p:pic>
      <p:pic>
        <p:nvPicPr>
          <p:cNvPr id="5" name="Picture 4">
            <a:extLst>
              <a:ext uri="{FF2B5EF4-FFF2-40B4-BE49-F238E27FC236}">
                <a16:creationId xmlns:a16="http://schemas.microsoft.com/office/drawing/2014/main" id="{EEC36F15-952C-8241-BB04-3C1AB90D112F}"/>
              </a:ext>
            </a:extLst>
          </p:cNvPr>
          <p:cNvPicPr>
            <a:picLocks noChangeAspect="1"/>
          </p:cNvPicPr>
          <p:nvPr/>
        </p:nvPicPr>
        <p:blipFill>
          <a:blip r:embed="rId4"/>
          <a:stretch>
            <a:fillRect/>
          </a:stretch>
        </p:blipFill>
        <p:spPr>
          <a:xfrm>
            <a:off x="511545" y="1535984"/>
            <a:ext cx="1345053" cy="1737360"/>
          </a:xfrm>
          <a:prstGeom prst="rect">
            <a:avLst/>
          </a:prstGeom>
        </p:spPr>
      </p:pic>
      <p:pic>
        <p:nvPicPr>
          <p:cNvPr id="10" name="Picture 9">
            <a:extLst>
              <a:ext uri="{FF2B5EF4-FFF2-40B4-BE49-F238E27FC236}">
                <a16:creationId xmlns:a16="http://schemas.microsoft.com/office/drawing/2014/main" id="{80524D34-4B1F-4042-9364-F14B123DD856}"/>
              </a:ext>
            </a:extLst>
          </p:cNvPr>
          <p:cNvPicPr>
            <a:picLocks noChangeAspect="1"/>
          </p:cNvPicPr>
          <p:nvPr/>
        </p:nvPicPr>
        <p:blipFill>
          <a:blip r:embed="rId5"/>
          <a:stretch>
            <a:fillRect/>
          </a:stretch>
        </p:blipFill>
        <p:spPr>
          <a:xfrm>
            <a:off x="687683" y="4050395"/>
            <a:ext cx="992776" cy="2011680"/>
          </a:xfrm>
          <a:prstGeom prst="rect">
            <a:avLst/>
          </a:prstGeom>
        </p:spPr>
      </p:pic>
      <p:sp>
        <p:nvSpPr>
          <p:cNvPr id="3" name="Slide Number Placeholder 2">
            <a:extLst>
              <a:ext uri="{FF2B5EF4-FFF2-40B4-BE49-F238E27FC236}">
                <a16:creationId xmlns:a16="http://schemas.microsoft.com/office/drawing/2014/main" id="{DF1700AB-C2E3-448B-D7B2-C12691691D68}"/>
              </a:ext>
            </a:extLst>
          </p:cNvPr>
          <p:cNvSpPr>
            <a:spLocks noGrp="1"/>
          </p:cNvSpPr>
          <p:nvPr>
            <p:ph type="sldNum" sz="quarter" idx="12"/>
          </p:nvPr>
        </p:nvSpPr>
        <p:spPr/>
        <p:txBody>
          <a:bodyPr/>
          <a:lstStyle/>
          <a:p>
            <a:fld id="{134E37FE-0AEF-914E-875F-3EC3C2A59AF9}" type="slidenum">
              <a:rPr lang="en-US" smtClean="0"/>
              <a:t>12</a:t>
            </a:fld>
            <a:endParaRPr lang="en-US" dirty="0"/>
          </a:p>
        </p:txBody>
      </p:sp>
    </p:spTree>
    <p:extLst>
      <p:ext uri="{BB962C8B-B14F-4D97-AF65-F5344CB8AC3E}">
        <p14:creationId xmlns:p14="http://schemas.microsoft.com/office/powerpoint/2010/main" val="76725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E024-34CC-1E42-BA79-809F6E1A2449}"/>
              </a:ext>
            </a:extLst>
          </p:cNvPr>
          <p:cNvSpPr>
            <a:spLocks noGrp="1"/>
          </p:cNvSpPr>
          <p:nvPr>
            <p:ph type="title"/>
          </p:nvPr>
        </p:nvSpPr>
        <p:spPr/>
        <p:txBody>
          <a:bodyPr>
            <a:normAutofit/>
          </a:bodyPr>
          <a:lstStyle/>
          <a:p>
            <a:pPr algn="ctr"/>
            <a:r>
              <a:rPr lang="en-US" sz="4000" dirty="0"/>
              <a:t>Additional Adult Recognitions</a:t>
            </a:r>
          </a:p>
        </p:txBody>
      </p:sp>
      <p:graphicFrame>
        <p:nvGraphicFramePr>
          <p:cNvPr id="4" name="Table 4">
            <a:extLst>
              <a:ext uri="{FF2B5EF4-FFF2-40B4-BE49-F238E27FC236}">
                <a16:creationId xmlns:a16="http://schemas.microsoft.com/office/drawing/2014/main" id="{F9260D79-18A2-7B4B-A5FD-123BB9B6A452}"/>
              </a:ext>
            </a:extLst>
          </p:cNvPr>
          <p:cNvGraphicFramePr>
            <a:graphicFrameLocks noGrp="1"/>
          </p:cNvGraphicFramePr>
          <p:nvPr>
            <p:ph idx="1"/>
            <p:extLst>
              <p:ext uri="{D42A27DB-BD31-4B8C-83A1-F6EECF244321}">
                <p14:modId xmlns:p14="http://schemas.microsoft.com/office/powerpoint/2010/main" val="1419564869"/>
              </p:ext>
            </p:extLst>
          </p:nvPr>
        </p:nvGraphicFramePr>
        <p:xfrm>
          <a:off x="800100" y="1587500"/>
          <a:ext cx="7886700" cy="3566160"/>
        </p:xfrm>
        <a:graphic>
          <a:graphicData uri="http://schemas.openxmlformats.org/drawingml/2006/table">
            <a:tbl>
              <a:tblPr firstRow="1" bandRow="1">
                <a:tableStyleId>{21E4AEA4-8DFA-4A89-87EB-49C32662AFE0}</a:tableStyleId>
              </a:tblPr>
              <a:tblGrid>
                <a:gridCol w="1866900">
                  <a:extLst>
                    <a:ext uri="{9D8B030D-6E8A-4147-A177-3AD203B41FA5}">
                      <a16:colId xmlns:a16="http://schemas.microsoft.com/office/drawing/2014/main" val="2031866125"/>
                    </a:ext>
                  </a:extLst>
                </a:gridCol>
                <a:gridCol w="6019800">
                  <a:extLst>
                    <a:ext uri="{9D8B030D-6E8A-4147-A177-3AD203B41FA5}">
                      <a16:colId xmlns:a16="http://schemas.microsoft.com/office/drawing/2014/main" val="1642340511"/>
                    </a:ext>
                  </a:extLst>
                </a:gridCol>
              </a:tblGrid>
              <a:tr h="2365471">
                <a:tc>
                  <a:txBody>
                    <a:bodyPr/>
                    <a:lstStyle/>
                    <a:p>
                      <a:endParaRPr lang="en-US" dirty="0"/>
                    </a:p>
                  </a:txBody>
                  <a:tcPr>
                    <a:solidFill>
                      <a:schemeClr val="bg1"/>
                    </a:solidFill>
                  </a:tcPr>
                </a:tc>
                <a:tc>
                  <a:txBody>
                    <a:bodyPr/>
                    <a:lstStyle/>
                    <a:p>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P.R.A.Y. Building Faith in Youth Award</a:t>
                      </a:r>
                    </a:p>
                    <a:p>
                      <a:r>
                        <a:rPr lang="en-US" sz="1800" b="0" kern="1200" dirty="0">
                          <a:solidFill>
                            <a:schemeClr val="tx1"/>
                          </a:solidFill>
                          <a:effectLst/>
                          <a:latin typeface="+mn-lt"/>
                          <a:ea typeface="+mn-ea"/>
                          <a:cs typeface="+mn-cs"/>
                        </a:rPr>
                        <a:t>The Building Faith in Youth Award is designed for Protestant congregations to recognize individuals who have contributed significantly to the youth ministries of their church through the P.R.A.Y. programs (God and Me, God and Family, God and Church, and God and Life). The award is by nomination from a Protestant congregation. The nominee must demonstrate exceptional Christian character and be active in a Protestant congregation, use the P.R.A.Y. programs to disciple young people and their families and to support the Christian Education program of the local Protestant congregation, and have a record of using and supporting a P.R.A.Y. ministry with a minimum tenure of three years. </a:t>
                      </a:r>
                    </a:p>
                  </a:txBody>
                  <a:tcPr marL="68580" marR="68580" marT="0" marB="0">
                    <a:solidFill>
                      <a:schemeClr val="accent2">
                        <a:lumMod val="40000"/>
                        <a:lumOff val="60000"/>
                      </a:schemeClr>
                    </a:solidFill>
                  </a:tcPr>
                </a:tc>
                <a:extLst>
                  <a:ext uri="{0D108BD9-81ED-4DB2-BD59-A6C34878D82A}">
                    <a16:rowId xmlns:a16="http://schemas.microsoft.com/office/drawing/2014/main" val="3744122372"/>
                  </a:ext>
                </a:extLst>
              </a:tr>
            </a:tbl>
          </a:graphicData>
        </a:graphic>
      </p:graphicFrame>
      <p:pic>
        <p:nvPicPr>
          <p:cNvPr id="8" name="Picture 7">
            <a:extLst>
              <a:ext uri="{FF2B5EF4-FFF2-40B4-BE49-F238E27FC236}">
                <a16:creationId xmlns:a16="http://schemas.microsoft.com/office/drawing/2014/main" id="{97FF8E17-F4FA-CF49-8071-B19C31126D2C}"/>
              </a:ext>
            </a:extLst>
          </p:cNvPr>
          <p:cNvPicPr>
            <a:picLocks noChangeAspect="1"/>
          </p:cNvPicPr>
          <p:nvPr/>
        </p:nvPicPr>
        <p:blipFill>
          <a:blip r:embed="rId3"/>
          <a:stretch>
            <a:fillRect/>
          </a:stretch>
        </p:blipFill>
        <p:spPr>
          <a:xfrm>
            <a:off x="556692" y="199406"/>
            <a:ext cx="1097280" cy="1097280"/>
          </a:xfrm>
          <a:prstGeom prst="rect">
            <a:avLst/>
          </a:prstGeom>
        </p:spPr>
      </p:pic>
      <p:pic>
        <p:nvPicPr>
          <p:cNvPr id="3" name="Picture 2">
            <a:extLst>
              <a:ext uri="{FF2B5EF4-FFF2-40B4-BE49-F238E27FC236}">
                <a16:creationId xmlns:a16="http://schemas.microsoft.com/office/drawing/2014/main" id="{D762CFA3-D201-E843-976D-F6FD8D4E9FC9}"/>
              </a:ext>
            </a:extLst>
          </p:cNvPr>
          <p:cNvPicPr>
            <a:picLocks noChangeAspect="1"/>
          </p:cNvPicPr>
          <p:nvPr/>
        </p:nvPicPr>
        <p:blipFill>
          <a:blip r:embed="rId4"/>
          <a:stretch>
            <a:fillRect/>
          </a:stretch>
        </p:blipFill>
        <p:spPr>
          <a:xfrm>
            <a:off x="874369" y="1587500"/>
            <a:ext cx="1559205" cy="2011680"/>
          </a:xfrm>
          <a:prstGeom prst="rect">
            <a:avLst/>
          </a:prstGeom>
        </p:spPr>
      </p:pic>
      <p:sp>
        <p:nvSpPr>
          <p:cNvPr id="5" name="Slide Number Placeholder 4">
            <a:extLst>
              <a:ext uri="{FF2B5EF4-FFF2-40B4-BE49-F238E27FC236}">
                <a16:creationId xmlns:a16="http://schemas.microsoft.com/office/drawing/2014/main" id="{681647EC-48AE-C8CC-05D4-FE873213ADA7}"/>
              </a:ext>
            </a:extLst>
          </p:cNvPr>
          <p:cNvSpPr>
            <a:spLocks noGrp="1"/>
          </p:cNvSpPr>
          <p:nvPr>
            <p:ph type="sldNum" sz="quarter" idx="12"/>
          </p:nvPr>
        </p:nvSpPr>
        <p:spPr/>
        <p:txBody>
          <a:bodyPr/>
          <a:lstStyle/>
          <a:p>
            <a:fld id="{134E37FE-0AEF-914E-875F-3EC3C2A59AF9}" type="slidenum">
              <a:rPr lang="en-US" smtClean="0"/>
              <a:t>13</a:t>
            </a:fld>
            <a:endParaRPr lang="en-US" dirty="0"/>
          </a:p>
        </p:txBody>
      </p:sp>
    </p:spTree>
    <p:extLst>
      <p:ext uri="{BB962C8B-B14F-4D97-AF65-F5344CB8AC3E}">
        <p14:creationId xmlns:p14="http://schemas.microsoft.com/office/powerpoint/2010/main" val="249197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66863" y="109383"/>
            <a:ext cx="7119937" cy="1143000"/>
          </a:xfrm>
        </p:spPr>
        <p:txBody>
          <a:bodyPr/>
          <a:lstStyle/>
          <a:p>
            <a:pPr algn="ctr" eaLnBrk="1" hangingPunct="1"/>
            <a:r>
              <a:rPr lang="en-US" sz="4000" dirty="0">
                <a:latin typeface="+mj-lt"/>
                <a:ea typeface="ＭＳ Ｐゴシック" charset="0"/>
                <a:cs typeface="ＭＳ Ｐゴシック" charset="0"/>
              </a:rPr>
              <a:t>Resources</a:t>
            </a:r>
          </a:p>
        </p:txBody>
      </p:sp>
      <p:sp>
        <p:nvSpPr>
          <p:cNvPr id="4" name="Slide Number Placeholder 3"/>
          <p:cNvSpPr>
            <a:spLocks noGrp="1"/>
          </p:cNvSpPr>
          <p:nvPr>
            <p:ph type="sldNum" sz="quarter" idx="12"/>
          </p:nvPr>
        </p:nvSpPr>
        <p:spPr/>
        <p:txBody>
          <a:bodyPr/>
          <a:lstStyle/>
          <a:p>
            <a:fld id="{4B925BA9-E01E-F14C-81E5-4150711F1901}" type="slidenum">
              <a:rPr lang="en-US" smtClean="0"/>
              <a:pPr/>
              <a:t>14</a:t>
            </a:fld>
            <a:endParaRPr lang="en-US" dirty="0"/>
          </a:p>
        </p:txBody>
      </p:sp>
      <p:sp>
        <p:nvSpPr>
          <p:cNvPr id="3" name="Content Placeholder 2">
            <a:extLst>
              <a:ext uri="{FF2B5EF4-FFF2-40B4-BE49-F238E27FC236}">
                <a16:creationId xmlns:a16="http://schemas.microsoft.com/office/drawing/2014/main" id="{CF2736A6-2B7A-0A4C-A070-2F59076F57E7}"/>
              </a:ext>
            </a:extLst>
          </p:cNvPr>
          <p:cNvSpPr>
            <a:spLocks noGrp="1"/>
          </p:cNvSpPr>
          <p:nvPr>
            <p:ph idx="1"/>
          </p:nvPr>
        </p:nvSpPr>
        <p:spPr>
          <a:xfrm>
            <a:off x="101600" y="1442654"/>
            <a:ext cx="9042400" cy="5099051"/>
          </a:xfrm>
        </p:spPr>
        <p:txBody>
          <a:bodyPr>
            <a:noAutofit/>
          </a:bodyPr>
          <a:lstStyle/>
          <a:p>
            <a:r>
              <a:rPr lang="en-US" sz="1800" dirty="0">
                <a:ea typeface="ＭＳ Ｐゴシック" charset="0"/>
                <a:cs typeface="ＭＳ Ｐゴシック" charset="0"/>
              </a:rPr>
              <a:t>PRAY Program description – https://www.praypub.org/pray</a:t>
            </a:r>
          </a:p>
          <a:p>
            <a:r>
              <a:rPr lang="en-US" sz="1800" dirty="0">
                <a:ea typeface="ＭＳ Ｐゴシック" charset="0"/>
                <a:cs typeface="ＭＳ Ｐゴシック" charset="0"/>
              </a:rPr>
              <a:t>P.R.A.Y. resources for Scouting America – https://</a:t>
            </a:r>
            <a:r>
              <a:rPr lang="en-US" sz="1800" dirty="0" err="1">
                <a:ea typeface="ＭＳ Ｐゴシック" charset="0"/>
                <a:cs typeface="ＭＳ Ｐゴシック" charset="0"/>
              </a:rPr>
              <a:t>www.praypub.org</a:t>
            </a:r>
            <a:r>
              <a:rPr lang="en-US" sz="1800" dirty="0">
                <a:ea typeface="ＭＳ Ｐゴシック" charset="0"/>
                <a:cs typeface="ＭＳ Ｐゴシック" charset="0"/>
              </a:rPr>
              <a:t>/scouting-</a:t>
            </a:r>
            <a:r>
              <a:rPr lang="en-US" sz="1800" dirty="0" err="1">
                <a:ea typeface="ＭＳ Ｐゴシック" charset="0"/>
                <a:cs typeface="ＭＳ Ｐゴシック" charset="0"/>
              </a:rPr>
              <a:t>america</a:t>
            </a:r>
            <a:endParaRPr lang="en-US" sz="1800" dirty="0">
              <a:ea typeface="ＭＳ Ｐゴシック" charset="0"/>
              <a:cs typeface="ＭＳ Ｐゴシック" charset="0"/>
            </a:endParaRPr>
          </a:p>
          <a:p>
            <a:r>
              <a:rPr lang="en-US" sz="1800" dirty="0">
                <a:ea typeface="ＭＳ Ｐゴシック" charset="0"/>
                <a:cs typeface="ＭＳ Ｐゴシック" charset="0"/>
              </a:rPr>
              <a:t>P.R.A.Y. resources for Girl Scouts – https://www.praypub.org/</a:t>
            </a:r>
            <a:r>
              <a:rPr lang="en-US" sz="1800" dirty="0" err="1">
                <a:ea typeface="ＭＳ Ｐゴシック" charset="0"/>
                <a:cs typeface="ＭＳ Ｐゴシック" charset="0"/>
              </a:rPr>
              <a:t>gsusa</a:t>
            </a:r>
            <a:endParaRPr lang="en-US" sz="1800" dirty="0">
              <a:ea typeface="ＭＳ Ｐゴシック" charset="0"/>
              <a:cs typeface="ＭＳ Ｐゴシック" charset="0"/>
            </a:endParaRPr>
          </a:p>
          <a:p>
            <a:r>
              <a:rPr lang="en-US" sz="1800" dirty="0">
                <a:ea typeface="ＭＳ Ｐゴシック" charset="0"/>
              </a:rPr>
              <a:t>Scouting America resources for Religious Emblems </a:t>
            </a:r>
            <a:r>
              <a:rPr lang="en-US" sz="1800" dirty="0">
                <a:ea typeface="ＭＳ Ｐゴシック" charset="0"/>
                <a:cs typeface="ＭＳ Ｐゴシック" charset="0"/>
              </a:rPr>
              <a:t>–</a:t>
            </a:r>
            <a:r>
              <a:rPr lang="en-US" sz="1800" dirty="0">
                <a:ea typeface="ＭＳ Ｐゴシック" charset="0"/>
              </a:rPr>
              <a:t> </a:t>
            </a:r>
          </a:p>
          <a:p>
            <a:pPr marL="182563" indent="0">
              <a:buNone/>
            </a:pPr>
            <a:r>
              <a:rPr lang="en-US" sz="1800" dirty="0">
                <a:solidFill>
                  <a:schemeClr val="tx2"/>
                </a:solidFill>
              </a:rPr>
              <a:t>https://</a:t>
            </a:r>
            <a:r>
              <a:rPr lang="en-US" sz="1800" dirty="0" err="1">
                <a:solidFill>
                  <a:schemeClr val="tx2"/>
                </a:solidFill>
              </a:rPr>
              <a:t>dutytogodbsa.org</a:t>
            </a:r>
            <a:r>
              <a:rPr lang="en-US" sz="1800" dirty="0">
                <a:solidFill>
                  <a:schemeClr val="tx2"/>
                </a:solidFill>
              </a:rPr>
              <a:t>/portfolio/religious-emblems-brochure/ </a:t>
            </a:r>
            <a:endParaRPr lang="en-US" sz="1800" dirty="0">
              <a:ea typeface="ＭＳ Ｐゴシック" charset="0"/>
            </a:endParaRPr>
          </a:p>
          <a:p>
            <a:pPr marL="182563" indent="-182563">
              <a:lnSpc>
                <a:spcPct val="100000"/>
              </a:lnSpc>
              <a:spcBef>
                <a:spcPts val="0"/>
              </a:spcBef>
              <a:defRPr/>
            </a:pPr>
            <a:r>
              <a:rPr lang="en-US" sz="1800" dirty="0">
                <a:ea typeface="ＭＳ Ｐゴシック" charset="0"/>
              </a:rPr>
              <a:t>GS-USA resources for Religious Recognitions </a:t>
            </a:r>
            <a:r>
              <a:rPr lang="en-US" sz="1800" dirty="0">
                <a:ea typeface="ＭＳ Ｐゴシック" charset="0"/>
                <a:cs typeface="ＭＳ Ｐゴシック" charset="0"/>
              </a:rPr>
              <a:t>– </a:t>
            </a:r>
            <a:r>
              <a:rPr lang="en-US" sz="1800" dirty="0">
                <a:ea typeface="ＭＳ Ｐゴシック" charset="0"/>
              </a:rPr>
              <a:t> https://</a:t>
            </a:r>
            <a:r>
              <a:rPr lang="en-US" sz="1800" dirty="0" err="1">
                <a:ea typeface="ＭＳ Ｐゴシック" charset="0"/>
              </a:rPr>
              <a:t>www.girlscouts.org</a:t>
            </a:r>
            <a:r>
              <a:rPr lang="en-US" sz="1800" dirty="0">
                <a:ea typeface="ＭＳ Ｐゴシック" charset="0"/>
              </a:rPr>
              <a:t>/content/dam/</a:t>
            </a:r>
            <a:r>
              <a:rPr lang="en-US" sz="1800" dirty="0" err="1">
                <a:ea typeface="ＭＳ Ｐゴシック" charset="0"/>
              </a:rPr>
              <a:t>girlscouts-gsusa</a:t>
            </a:r>
            <a:r>
              <a:rPr lang="en-US" sz="1800" dirty="0">
                <a:ea typeface="ＭＳ Ｐゴシック" charset="0"/>
              </a:rPr>
              <a:t>/forms-and-documents/about-girl-scouts/</a:t>
            </a:r>
            <a:r>
              <a:rPr lang="en-US" sz="1800" dirty="0" err="1">
                <a:ea typeface="ＭＳ Ｐゴシック" charset="0"/>
              </a:rPr>
              <a:t>gs</a:t>
            </a:r>
            <a:r>
              <a:rPr lang="en-US" sz="1800" dirty="0">
                <a:ea typeface="ＭＳ Ｐゴシック" charset="0"/>
              </a:rPr>
              <a:t>-and-faith/</a:t>
            </a:r>
            <a:r>
              <a:rPr lang="en-US" sz="1800" dirty="0" err="1">
                <a:ea typeface="ＭＳ Ｐゴシック" charset="0"/>
              </a:rPr>
              <a:t>PRAY_Chart.pdf</a:t>
            </a:r>
            <a:endParaRPr lang="en-US" sz="1800" dirty="0">
              <a:ea typeface="ＭＳ Ｐゴシック" charset="0"/>
            </a:endParaRPr>
          </a:p>
          <a:p>
            <a:r>
              <a:rPr lang="en-US" sz="1800" dirty="0">
                <a:ea typeface="ＭＳ Ｐゴシック" charset="0"/>
              </a:rPr>
              <a:t>P.R.A.Y. virtual Religious Emblems programs </a:t>
            </a:r>
            <a:r>
              <a:rPr lang="en-US" sz="1800" dirty="0">
                <a:ea typeface="ＭＳ Ｐゴシック" charset="0"/>
                <a:cs typeface="ＭＳ Ｐゴシック" charset="0"/>
              </a:rPr>
              <a:t>–</a:t>
            </a:r>
            <a:r>
              <a:rPr lang="en-US" sz="1800" dirty="0">
                <a:ea typeface="ＭＳ Ｐゴシック" charset="0"/>
              </a:rPr>
              <a:t> https://</a:t>
            </a:r>
            <a:r>
              <a:rPr lang="en-US" sz="1800" dirty="0" err="1">
                <a:ea typeface="ＭＳ Ｐゴシック" charset="0"/>
              </a:rPr>
              <a:t>www.praypub.org</a:t>
            </a:r>
            <a:r>
              <a:rPr lang="en-US" sz="1800" dirty="0">
                <a:ea typeface="ＭＳ Ｐゴシック" charset="0"/>
              </a:rPr>
              <a:t>/virtual-programs</a:t>
            </a:r>
          </a:p>
          <a:p>
            <a:r>
              <a:rPr lang="en-US" sz="1800" dirty="0">
                <a:ea typeface="ＭＳ Ｐゴシック" charset="0"/>
              </a:rPr>
              <a:t>P.R.A.Y. Four-Star Award </a:t>
            </a:r>
            <a:r>
              <a:rPr lang="en-US" sz="1800" dirty="0">
                <a:ea typeface="ＭＳ Ｐゴシック" charset="0"/>
                <a:cs typeface="ＭＳ Ｐゴシック" charset="0"/>
              </a:rPr>
              <a:t>– </a:t>
            </a:r>
            <a:r>
              <a:rPr lang="en-US" sz="1800" dirty="0">
                <a:ea typeface="ＭＳ Ｐゴシック" charset="0"/>
              </a:rPr>
              <a:t>https://www.praypub.org/four-star-award</a:t>
            </a:r>
          </a:p>
          <a:p>
            <a:r>
              <a:rPr lang="en-US" sz="1800" dirty="0">
                <a:ea typeface="ＭＳ Ｐゴシック" charset="0"/>
              </a:rPr>
              <a:t>NLAS Four-Star Scholarship </a:t>
            </a:r>
            <a:r>
              <a:rPr lang="en-US" sz="1800" dirty="0">
                <a:ea typeface="ＭＳ Ｐゴシック" charset="0"/>
                <a:cs typeface="ＭＳ Ｐゴシック" charset="0"/>
              </a:rPr>
              <a:t>–</a:t>
            </a:r>
            <a:r>
              <a:rPr lang="en-US" sz="1800" dirty="0">
                <a:ea typeface="ＭＳ Ｐゴシック" charset="0"/>
              </a:rPr>
              <a:t> https://</a:t>
            </a:r>
            <a:r>
              <a:rPr lang="en-US" sz="1800" dirty="0" err="1">
                <a:ea typeface="ＭＳ Ｐゴシック" charset="0"/>
              </a:rPr>
              <a:t>nlas.org</a:t>
            </a:r>
            <a:r>
              <a:rPr lang="en-US" sz="1800" dirty="0">
                <a:ea typeface="ＭＳ Ｐゴシック" charset="0"/>
              </a:rPr>
              <a:t>/wp-content/uploads/2026/03/NLAS-4-Star-Scholarship-application_r2026.pdf</a:t>
            </a:r>
          </a:p>
        </p:txBody>
      </p:sp>
    </p:spTree>
    <p:extLst>
      <p:ext uri="{BB962C8B-B14F-4D97-AF65-F5344CB8AC3E}">
        <p14:creationId xmlns:p14="http://schemas.microsoft.com/office/powerpoint/2010/main" val="86896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66863" y="109383"/>
            <a:ext cx="7119937" cy="1143000"/>
          </a:xfrm>
        </p:spPr>
        <p:txBody>
          <a:bodyPr/>
          <a:lstStyle/>
          <a:p>
            <a:pPr algn="ctr" eaLnBrk="1" hangingPunct="1"/>
            <a:r>
              <a:rPr lang="en-US" sz="4000" dirty="0">
                <a:latin typeface="+mj-lt"/>
                <a:ea typeface="ＭＳ Ｐゴシック" charset="0"/>
                <a:cs typeface="ＭＳ Ｐゴシック" charset="0"/>
              </a:rPr>
              <a:t>Resources</a:t>
            </a:r>
          </a:p>
        </p:txBody>
      </p:sp>
      <p:sp>
        <p:nvSpPr>
          <p:cNvPr id="4" name="Slide Number Placeholder 3"/>
          <p:cNvSpPr>
            <a:spLocks noGrp="1"/>
          </p:cNvSpPr>
          <p:nvPr>
            <p:ph type="sldNum" sz="quarter" idx="12"/>
          </p:nvPr>
        </p:nvSpPr>
        <p:spPr/>
        <p:txBody>
          <a:bodyPr/>
          <a:lstStyle/>
          <a:p>
            <a:fld id="{4B925BA9-E01E-F14C-81E5-4150711F1901}" type="slidenum">
              <a:rPr lang="en-US" smtClean="0"/>
              <a:pPr/>
              <a:t>15</a:t>
            </a:fld>
            <a:endParaRPr lang="en-US" dirty="0"/>
          </a:p>
        </p:txBody>
      </p:sp>
      <p:sp>
        <p:nvSpPr>
          <p:cNvPr id="3" name="Content Placeholder 2">
            <a:extLst>
              <a:ext uri="{FF2B5EF4-FFF2-40B4-BE49-F238E27FC236}">
                <a16:creationId xmlns:a16="http://schemas.microsoft.com/office/drawing/2014/main" id="{CF2736A6-2B7A-0A4C-A070-2F59076F57E7}"/>
              </a:ext>
            </a:extLst>
          </p:cNvPr>
          <p:cNvSpPr>
            <a:spLocks noGrp="1"/>
          </p:cNvSpPr>
          <p:nvPr>
            <p:ph idx="1"/>
          </p:nvPr>
        </p:nvSpPr>
        <p:spPr>
          <a:xfrm>
            <a:off x="101600" y="1442654"/>
            <a:ext cx="9042400" cy="5032289"/>
          </a:xfrm>
        </p:spPr>
        <p:txBody>
          <a:bodyPr>
            <a:noAutofit/>
          </a:bodyPr>
          <a:lstStyle/>
          <a:p>
            <a:r>
              <a:rPr lang="en-US" sz="1800" dirty="0">
                <a:ea typeface="ＭＳ Ｐゴシック" charset="0"/>
              </a:rPr>
              <a:t>LRE application for Scouting America </a:t>
            </a:r>
            <a:r>
              <a:rPr lang="en-US" sz="1800" dirty="0">
                <a:ea typeface="ＭＳ Ｐゴシック" charset="0"/>
                <a:cs typeface="ＭＳ Ｐゴシック" charset="0"/>
              </a:rPr>
              <a:t>– </a:t>
            </a:r>
            <a:r>
              <a:rPr lang="en-US" sz="1800" dirty="0">
                <a:ea typeface="ＭＳ Ｐゴシック" charset="0"/>
              </a:rPr>
              <a:t>https://</a:t>
            </a:r>
            <a:r>
              <a:rPr lang="en-US" sz="1800" dirty="0" err="1">
                <a:ea typeface="ＭＳ Ｐゴシック" charset="0"/>
              </a:rPr>
              <a:t>nlas.org</a:t>
            </a:r>
            <a:r>
              <a:rPr lang="en-US" sz="1800" dirty="0">
                <a:ea typeface="ＭＳ Ｐゴシック" charset="0"/>
              </a:rPr>
              <a:t>/wp-content/uploads/2025/10/SA-LRE-app-2025_fillable.pdf</a:t>
            </a:r>
          </a:p>
          <a:p>
            <a:r>
              <a:rPr lang="en-US" sz="1800" dirty="0">
                <a:ea typeface="ＭＳ Ｐゴシック" charset="0"/>
              </a:rPr>
              <a:t>LRE application for GS-USA </a:t>
            </a:r>
            <a:r>
              <a:rPr lang="en-US" sz="1800" dirty="0">
                <a:ea typeface="ＭＳ Ｐゴシック" charset="0"/>
                <a:cs typeface="ＭＳ Ｐゴシック" charset="0"/>
              </a:rPr>
              <a:t>– </a:t>
            </a:r>
            <a:r>
              <a:rPr lang="en-US" sz="1800" dirty="0">
                <a:ea typeface="ＭＳ Ｐゴシック" charset="0"/>
              </a:rPr>
              <a:t>https://</a:t>
            </a:r>
            <a:r>
              <a:rPr lang="en-US" sz="1800" dirty="0" err="1">
                <a:ea typeface="ＭＳ Ｐゴシック" charset="0"/>
              </a:rPr>
              <a:t>nlas.org</a:t>
            </a:r>
            <a:r>
              <a:rPr lang="en-US" sz="1800" dirty="0">
                <a:ea typeface="ＭＳ Ｐゴシック" charset="0"/>
              </a:rPr>
              <a:t>/wp-content/uploads/2025/10/GS-LRE-app-2025_fillable.pdf</a:t>
            </a:r>
          </a:p>
          <a:p>
            <a:r>
              <a:rPr lang="en-US" sz="1800" dirty="0">
                <a:ea typeface="ＭＳ Ｐゴシック" charset="0"/>
              </a:rPr>
              <a:t>Servant of Youth application </a:t>
            </a:r>
            <a:r>
              <a:rPr lang="en-US" sz="1800" dirty="0">
                <a:ea typeface="ＭＳ Ｐゴシック" charset="0"/>
                <a:cs typeface="ＭＳ Ｐゴシック" charset="0"/>
              </a:rPr>
              <a:t>–</a:t>
            </a:r>
            <a:r>
              <a:rPr lang="en-US" sz="1800" dirty="0">
                <a:ea typeface="ＭＳ Ｐゴシック" charset="0"/>
              </a:rPr>
              <a:t> https://</a:t>
            </a:r>
            <a:r>
              <a:rPr lang="en-US" sz="1800" dirty="0" err="1">
                <a:ea typeface="ＭＳ Ｐゴシック" charset="0"/>
              </a:rPr>
              <a:t>www.praypub.org</a:t>
            </a:r>
            <a:r>
              <a:rPr lang="en-US" sz="1800" dirty="0">
                <a:ea typeface="ＭＳ Ｐゴシック" charset="0"/>
              </a:rPr>
              <a:t>/documents-resources -&gt; Lutheran Servant of Youth</a:t>
            </a:r>
          </a:p>
          <a:p>
            <a:r>
              <a:rPr lang="en-US" sz="1800" dirty="0">
                <a:ea typeface="ＭＳ Ｐゴシック" charset="0"/>
              </a:rPr>
              <a:t>Lamb Award application </a:t>
            </a:r>
            <a:r>
              <a:rPr lang="en-US" sz="1800" dirty="0">
                <a:ea typeface="ＭＳ Ｐゴシック" charset="0"/>
                <a:cs typeface="ＭＳ Ｐゴシック" charset="0"/>
              </a:rPr>
              <a:t>–</a:t>
            </a:r>
            <a:r>
              <a:rPr lang="en-US" sz="1800" dirty="0">
                <a:ea typeface="ＭＳ Ｐゴシック" charset="0"/>
              </a:rPr>
              <a:t> https://</a:t>
            </a:r>
            <a:r>
              <a:rPr lang="en-US" sz="1800" dirty="0" err="1">
                <a:ea typeface="ＭＳ Ｐゴシック" charset="0"/>
              </a:rPr>
              <a:t>www.praypub.org</a:t>
            </a:r>
            <a:r>
              <a:rPr lang="en-US" sz="1800" dirty="0">
                <a:ea typeface="ＭＳ Ｐゴシック" charset="0"/>
              </a:rPr>
              <a:t>/documents-resources -&gt; Lutheran Lamb</a:t>
            </a:r>
          </a:p>
          <a:p>
            <a:r>
              <a:rPr lang="en-US" sz="1800" dirty="0">
                <a:ea typeface="ＭＳ Ｐゴシック" charset="0"/>
              </a:rPr>
              <a:t>Building Faith in Youth application </a:t>
            </a:r>
            <a:r>
              <a:rPr lang="en-US" sz="1800" dirty="0">
                <a:ea typeface="ＭＳ Ｐゴシック" charset="0"/>
                <a:cs typeface="ＭＳ Ｐゴシック" charset="0"/>
              </a:rPr>
              <a:t>–</a:t>
            </a:r>
            <a:r>
              <a:rPr lang="en-US" sz="1800" dirty="0">
                <a:ea typeface="ＭＳ Ｐゴシック" charset="0"/>
              </a:rPr>
              <a:t> https://www.praypub.org/documents-resources -&gt; Building Faith in Youth Award</a:t>
            </a:r>
          </a:p>
          <a:p>
            <a:r>
              <a:rPr lang="en-US" sz="1800" dirty="0">
                <a:ea typeface="ＭＳ Ｐゴシック" charset="0"/>
              </a:rPr>
              <a:t>Lutheran Awards Brochure </a:t>
            </a:r>
            <a:r>
              <a:rPr lang="en-US" sz="1800" dirty="0">
                <a:ea typeface="ＭＳ Ｐゴシック" charset="0"/>
                <a:cs typeface="ＭＳ Ｐゴシック" charset="0"/>
              </a:rPr>
              <a:t>–</a:t>
            </a:r>
            <a:r>
              <a:rPr lang="en-US" sz="1800" dirty="0">
                <a:ea typeface="ＭＳ Ｐゴシック" charset="0"/>
              </a:rPr>
              <a:t> https://www.praypub.org/Data/Sites/1/media/denomination-resources/lutheran/pray-lutheran-brochure.pdf</a:t>
            </a:r>
          </a:p>
          <a:p>
            <a:r>
              <a:rPr lang="en-US" sz="1800" dirty="0"/>
              <a:t>Search by Faith for Religious Emblems of other faith groups </a:t>
            </a:r>
            <a:r>
              <a:rPr lang="en-US" sz="1800" dirty="0">
                <a:ea typeface="ＭＳ Ｐゴシック" charset="0"/>
                <a:cs typeface="ＭＳ Ｐゴシック" charset="0"/>
              </a:rPr>
              <a:t>–</a:t>
            </a:r>
            <a:r>
              <a:rPr lang="en-US" sz="1800" dirty="0"/>
              <a:t> https://www.praypub.org/religious-emblems -&gt; Search by Faith</a:t>
            </a:r>
          </a:p>
          <a:p>
            <a:r>
              <a:rPr lang="en-US" sz="1800" dirty="0"/>
              <a:t>NLAS membership application – https://</a:t>
            </a:r>
            <a:r>
              <a:rPr lang="en-US" sz="1800" dirty="0" err="1"/>
              <a:t>nlas.org</a:t>
            </a:r>
            <a:r>
              <a:rPr lang="en-US" sz="1800" dirty="0"/>
              <a:t>/wp-content/uploads/2025/10/NLAS-Application-2025_fillable.pdf</a:t>
            </a:r>
          </a:p>
          <a:p>
            <a:endParaRPr lang="en-US" sz="1800" dirty="0"/>
          </a:p>
          <a:p>
            <a:endParaRPr lang="en-US" sz="1800" dirty="0"/>
          </a:p>
        </p:txBody>
      </p:sp>
    </p:spTree>
    <p:extLst>
      <p:ext uri="{BB962C8B-B14F-4D97-AF65-F5344CB8AC3E}">
        <p14:creationId xmlns:p14="http://schemas.microsoft.com/office/powerpoint/2010/main" val="418590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A652-1CC0-0944-BB86-65CE82F66700}"/>
              </a:ext>
            </a:extLst>
          </p:cNvPr>
          <p:cNvSpPr>
            <a:spLocks noGrp="1"/>
          </p:cNvSpPr>
          <p:nvPr>
            <p:ph type="title"/>
          </p:nvPr>
        </p:nvSpPr>
        <p:spPr/>
        <p:txBody>
          <a:bodyPr>
            <a:normAutofit/>
          </a:bodyPr>
          <a:lstStyle/>
          <a:p>
            <a:pPr algn="ctr"/>
            <a:r>
              <a:rPr lang="en-US" sz="3600" dirty="0"/>
              <a:t>Who is NLAS?</a:t>
            </a:r>
          </a:p>
        </p:txBody>
      </p:sp>
      <p:sp>
        <p:nvSpPr>
          <p:cNvPr id="3" name="Content Placeholder 2">
            <a:extLst>
              <a:ext uri="{FF2B5EF4-FFF2-40B4-BE49-F238E27FC236}">
                <a16:creationId xmlns:a16="http://schemas.microsoft.com/office/drawing/2014/main" id="{6D2F3A7D-469C-E14D-B433-0F61FC5DD65B}"/>
              </a:ext>
            </a:extLst>
          </p:cNvPr>
          <p:cNvSpPr>
            <a:spLocks noGrp="1"/>
          </p:cNvSpPr>
          <p:nvPr>
            <p:ph idx="1"/>
          </p:nvPr>
        </p:nvSpPr>
        <p:spPr>
          <a:xfrm>
            <a:off x="800100" y="1899752"/>
            <a:ext cx="7886700" cy="4374048"/>
          </a:xfrm>
        </p:spPr>
        <p:txBody>
          <a:bodyPr>
            <a:normAutofit fontScale="92500"/>
          </a:bodyPr>
          <a:lstStyle/>
          <a:p>
            <a:pPr marL="0" indent="0" algn="just">
              <a:buNone/>
            </a:pPr>
            <a:r>
              <a:rPr lang="en-US" sz="2400" dirty="0">
                <a:ea typeface="ヒラギノ角ゴ Pro W3" charset="0"/>
              </a:rPr>
              <a:t>NLAS was formed to assist the offices of youth ministry of The Lutheran Church-Missouri Synod and the churches that became the Evangelical Lutheran Church in America in relation to civic youth-serving agencies such as Scouting America, Girl Scouts of the USA, Campfire USA and 4-H.</a:t>
            </a:r>
          </a:p>
          <a:p>
            <a:pPr marL="0" indent="0" algn="just">
              <a:buNone/>
            </a:pPr>
            <a:r>
              <a:rPr lang="en-US" sz="2400" dirty="0">
                <a:ea typeface="ヒラギノ角ゴ Pro W3" charset="0"/>
              </a:rPr>
              <a:t>NLAS is a national association of volunteer members that operates in partnership with the offices of youth ministry of the ELCA </a:t>
            </a:r>
            <a:r>
              <a:rPr lang="en-US" sz="2400">
                <a:ea typeface="ヒラギノ角ゴ Pro W3" charset="0"/>
              </a:rPr>
              <a:t>and LCMS </a:t>
            </a:r>
            <a:r>
              <a:rPr lang="en-US" sz="2400" dirty="0">
                <a:ea typeface="ヒラギノ角ゴ Pro W3" charset="0"/>
              </a:rPr>
              <a:t>to encourage Lutheran congregations, schools and other organizations to extend </a:t>
            </a:r>
            <a:r>
              <a:rPr lang="en-US" sz="2400" dirty="0"/>
              <a:t>their ministry to children, youth, and families</a:t>
            </a:r>
            <a:r>
              <a:rPr lang="en-US" sz="2400" dirty="0">
                <a:ea typeface="ヒラギノ角ゴ Pro W3" charset="0"/>
              </a:rPr>
              <a:t> using the programs of these civic youth-serving agencies, and advocates emphasis on duty to God and encouraging growth of faith in youth in the programs of our youth-serving partners.</a:t>
            </a:r>
          </a:p>
          <a:p>
            <a:pPr marL="0" indent="0" algn="ctr">
              <a:buNone/>
            </a:pPr>
            <a:r>
              <a:rPr lang="en-US" sz="2400" dirty="0"/>
              <a:t>https://www.nlas.org</a:t>
            </a:r>
            <a:endParaRPr lang="en-US" sz="2400" dirty="0">
              <a:ea typeface="ヒラギノ角ゴ Pro W3" charset="0"/>
            </a:endParaRPr>
          </a:p>
          <a:p>
            <a:pPr marL="0" indent="0">
              <a:buNone/>
            </a:pPr>
            <a:endParaRPr lang="en-US" sz="2400" dirty="0">
              <a:ea typeface="ヒラギノ角ゴ Pro W3" charset="0"/>
            </a:endParaRPr>
          </a:p>
        </p:txBody>
      </p:sp>
      <p:sp>
        <p:nvSpPr>
          <p:cNvPr id="4" name="Slide Number Placeholder 3">
            <a:extLst>
              <a:ext uri="{FF2B5EF4-FFF2-40B4-BE49-F238E27FC236}">
                <a16:creationId xmlns:a16="http://schemas.microsoft.com/office/drawing/2014/main" id="{16D41849-4BA5-D1D8-245D-6B210C8C9952}"/>
              </a:ext>
            </a:extLst>
          </p:cNvPr>
          <p:cNvSpPr>
            <a:spLocks noGrp="1"/>
          </p:cNvSpPr>
          <p:nvPr>
            <p:ph type="sldNum" sz="quarter" idx="12"/>
          </p:nvPr>
        </p:nvSpPr>
        <p:spPr/>
        <p:txBody>
          <a:bodyPr/>
          <a:lstStyle/>
          <a:p>
            <a:fld id="{134E37FE-0AEF-914E-875F-3EC3C2A59AF9}" type="slidenum">
              <a:rPr lang="en-US" smtClean="0"/>
              <a:t>16</a:t>
            </a:fld>
            <a:endParaRPr lang="en-US" dirty="0"/>
          </a:p>
        </p:txBody>
      </p:sp>
    </p:spTree>
    <p:extLst>
      <p:ext uri="{BB962C8B-B14F-4D97-AF65-F5344CB8AC3E}">
        <p14:creationId xmlns:p14="http://schemas.microsoft.com/office/powerpoint/2010/main" val="428208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02D39BA7-1A4F-B542-A914-B4E656577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 y="5102730"/>
            <a:ext cx="9023419" cy="1755107"/>
          </a:xfrm>
          <a:prstGeom prst="rect">
            <a:avLst/>
          </a:prstGeom>
          <a:noFill/>
          <a:ln>
            <a:noFill/>
          </a:ln>
        </p:spPr>
      </p:pic>
      <p:sp>
        <p:nvSpPr>
          <p:cNvPr id="39938" name="Rectangle 2"/>
          <p:cNvSpPr>
            <a:spLocks noGrp="1" noChangeArrowheads="1"/>
          </p:cNvSpPr>
          <p:nvPr>
            <p:ph type="title"/>
          </p:nvPr>
        </p:nvSpPr>
        <p:spPr>
          <a:xfrm>
            <a:off x="1743135" y="181299"/>
            <a:ext cx="7043737" cy="1143000"/>
          </a:xfrm>
        </p:spPr>
        <p:txBody>
          <a:bodyPr/>
          <a:lstStyle/>
          <a:p>
            <a:pPr eaLnBrk="1" hangingPunct="1"/>
            <a:r>
              <a:rPr lang="en-US" sz="4000" dirty="0">
                <a:latin typeface="+mj-lt"/>
                <a:ea typeface="ＭＳ Ｐゴシック" charset="0"/>
                <a:cs typeface="ＭＳ Ｐゴシック" charset="0"/>
              </a:rPr>
              <a:t>Religious Emblems Programs</a:t>
            </a:r>
          </a:p>
        </p:txBody>
      </p:sp>
      <p:sp>
        <p:nvSpPr>
          <p:cNvPr id="4" name="Slide Number Placeholder 3"/>
          <p:cNvSpPr>
            <a:spLocks noGrp="1"/>
          </p:cNvSpPr>
          <p:nvPr>
            <p:ph type="sldNum" sz="quarter" idx="12"/>
          </p:nvPr>
        </p:nvSpPr>
        <p:spPr/>
        <p:txBody>
          <a:bodyPr/>
          <a:lstStyle/>
          <a:p>
            <a:fld id="{4B925BA9-E01E-F14C-81E5-4150711F1901}" type="slidenum">
              <a:rPr lang="en-US" smtClean="0"/>
              <a:pPr/>
              <a:t>2</a:t>
            </a:fld>
            <a:endParaRPr lang="en-US" dirty="0"/>
          </a:p>
        </p:txBody>
      </p:sp>
      <p:sp>
        <p:nvSpPr>
          <p:cNvPr id="39939" name="Rectangle 3"/>
          <p:cNvSpPr>
            <a:spLocks noGrp="1" noChangeArrowheads="1"/>
          </p:cNvSpPr>
          <p:nvPr>
            <p:ph idx="1"/>
          </p:nvPr>
        </p:nvSpPr>
        <p:spPr>
          <a:xfrm>
            <a:off x="275401" y="1671213"/>
            <a:ext cx="8593197" cy="2557229"/>
          </a:xfrm>
          <a:ln>
            <a:noFill/>
          </a:ln>
        </p:spPr>
        <p:txBody>
          <a:bodyPr lIns="0" rIns="0">
            <a:noAutofit/>
          </a:bodyPr>
          <a:lstStyle/>
          <a:p>
            <a:pPr eaLnBrk="1" hangingPunct="1">
              <a:spcBef>
                <a:spcPct val="10000"/>
              </a:spcBef>
              <a:buFont typeface="Monotype Sorts" charset="0"/>
              <a:buNone/>
            </a:pPr>
            <a:r>
              <a:rPr lang="en-US" sz="2600" dirty="0">
                <a:latin typeface="+mn-lt"/>
                <a:ea typeface="ＭＳ Ｐゴシック" charset="0"/>
                <a:cs typeface="ＭＳ Ｐゴシック" charset="0"/>
              </a:rPr>
              <a:t>	Over </a:t>
            </a:r>
            <a:r>
              <a:rPr lang="en-US" sz="2600" dirty="0">
                <a:ea typeface="ＭＳ Ｐゴシック" charset="0"/>
                <a:cs typeface="ＭＳ Ｐゴシック" charset="0"/>
              </a:rPr>
              <a:t>40 </a:t>
            </a:r>
            <a:r>
              <a:rPr lang="en-US" sz="2600" dirty="0">
                <a:latin typeface="+mn-lt"/>
                <a:ea typeface="ＭＳ Ｐゴシック" charset="0"/>
                <a:cs typeface="ＭＳ Ｐゴシック" charset="0"/>
              </a:rPr>
              <a:t>faith-specific groups participate in Religious Emblems Programs</a:t>
            </a:r>
          </a:p>
          <a:p>
            <a:pPr lvl="1" eaLnBrk="1" hangingPunct="1">
              <a:spcBef>
                <a:spcPct val="10000"/>
              </a:spcBef>
            </a:pPr>
            <a:r>
              <a:rPr lang="en-US" sz="2600" dirty="0">
                <a:latin typeface="+mn-lt"/>
                <a:ea typeface="ＭＳ Ｐゴシック" charset="0"/>
                <a:cs typeface="ＭＳ Ｐゴシック" charset="0"/>
              </a:rPr>
              <a:t>Developed and administered by the participating faith groups </a:t>
            </a:r>
          </a:p>
          <a:p>
            <a:pPr lvl="1" eaLnBrk="1" hangingPunct="1">
              <a:spcBef>
                <a:spcPct val="10000"/>
              </a:spcBef>
            </a:pPr>
            <a:r>
              <a:rPr lang="en-US" sz="2600" dirty="0">
                <a:latin typeface="+mn-lt"/>
                <a:ea typeface="ＭＳ Ｐゴシック" charset="0"/>
                <a:cs typeface="ＭＳ Ｐゴシック" charset="0"/>
              </a:rPr>
              <a:t>Encourage youth to grow stronger in their faith</a:t>
            </a:r>
          </a:p>
          <a:p>
            <a:pPr lvl="1">
              <a:spcBef>
                <a:spcPct val="10000"/>
              </a:spcBef>
            </a:pPr>
            <a:r>
              <a:rPr lang="en-US" sz="2600" dirty="0">
                <a:latin typeface="+mn-lt"/>
                <a:ea typeface="ＭＳ Ｐゴシック" charset="0"/>
                <a:cs typeface="ＭＳ Ｐゴシック" charset="0"/>
              </a:rPr>
              <a:t>Taught by the faith group clergy or appointed lay person</a:t>
            </a:r>
          </a:p>
        </p:txBody>
      </p:sp>
      <p:sp>
        <p:nvSpPr>
          <p:cNvPr id="2" name="TextBox 1">
            <a:extLst>
              <a:ext uri="{FF2B5EF4-FFF2-40B4-BE49-F238E27FC236}">
                <a16:creationId xmlns:a16="http://schemas.microsoft.com/office/drawing/2014/main" id="{47949F33-C9B3-4626-24D6-26D28C52F2A6}"/>
              </a:ext>
            </a:extLst>
          </p:cNvPr>
          <p:cNvSpPr txBox="1"/>
          <p:nvPr/>
        </p:nvSpPr>
        <p:spPr>
          <a:xfrm>
            <a:off x="2060961" y="4575357"/>
            <a:ext cx="5033901" cy="452432"/>
          </a:xfrm>
          <a:prstGeom prst="rect">
            <a:avLst/>
          </a:prstGeom>
          <a:noFill/>
          <a:ln w="38100">
            <a:solidFill>
              <a:schemeClr val="tx2"/>
            </a:solidFill>
          </a:ln>
        </p:spPr>
        <p:txBody>
          <a:bodyPr wrap="square" rtlCol="0">
            <a:spAutoFit/>
          </a:bodyPr>
          <a:lstStyle/>
          <a:p>
            <a:pPr marL="457200" marR="0" lvl="1" indent="0" algn="l" defTabSz="914400" rtl="0" eaLnBrk="1" fontAlgn="auto" latinLnBrk="0" hangingPunct="1">
              <a:lnSpc>
                <a:spcPct val="90000"/>
              </a:lnSpc>
              <a:spcBef>
                <a:spcPct val="10000"/>
              </a:spcBef>
              <a:spcAft>
                <a:spcPts val="0"/>
              </a:spcAft>
              <a:buClrTx/>
              <a:buSzTx/>
              <a:buFont typeface="Arial" panose="020B0604020202020204" pitchFamily="34" charset="0"/>
              <a:buNone/>
              <a:tabLst/>
              <a:defRPr/>
            </a:pPr>
            <a:r>
              <a:rPr kumimoji="0" lang="en-US" sz="2600" b="0" i="0" strike="noStrike" kern="1200" cap="none" spc="0" normalizeH="0" baseline="0" noProof="0" dirty="0">
                <a:ln>
                  <a:noFill/>
                </a:ln>
                <a:solidFill>
                  <a:srgbClr val="4F81BD">
                    <a:lumMod val="75000"/>
                  </a:srgbClr>
                </a:solidFill>
                <a:effectLst/>
                <a:uLnTx/>
                <a:uFillTx/>
                <a:latin typeface="Calibri" panose="020F0502020204030204"/>
                <a:ea typeface="ＭＳ Ｐゴシック" charset="0"/>
                <a:cs typeface="ＭＳ Ｐゴシック" charset="0"/>
              </a:rPr>
              <a:t>They are owned by the church</a:t>
            </a:r>
          </a:p>
        </p:txBody>
      </p:sp>
    </p:spTree>
    <p:extLst>
      <p:ext uri="{BB962C8B-B14F-4D97-AF65-F5344CB8AC3E}">
        <p14:creationId xmlns:p14="http://schemas.microsoft.com/office/powerpoint/2010/main" val="167785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60773" y="181299"/>
            <a:ext cx="6043673" cy="1143000"/>
          </a:xfrm>
        </p:spPr>
        <p:txBody>
          <a:bodyPr>
            <a:normAutofit fontScale="90000"/>
          </a:bodyPr>
          <a:lstStyle/>
          <a:p>
            <a:pPr algn="ctr" eaLnBrk="1" hangingPunct="1"/>
            <a:r>
              <a:rPr lang="en-US" sz="4000" dirty="0">
                <a:latin typeface="+mj-lt"/>
                <a:ea typeface="ＭＳ Ｐゴシック" charset="0"/>
                <a:cs typeface="ＭＳ Ｐゴシック" charset="0"/>
              </a:rPr>
              <a:t>The</a:t>
            </a:r>
            <a:br>
              <a:rPr lang="en-US" sz="4000" dirty="0">
                <a:latin typeface="+mj-lt"/>
                <a:ea typeface="ＭＳ Ｐゴシック" charset="0"/>
                <a:cs typeface="ＭＳ Ｐゴシック" charset="0"/>
              </a:rPr>
            </a:br>
            <a:r>
              <a:rPr lang="en-US" sz="4000" dirty="0">
                <a:latin typeface="+mj-lt"/>
                <a:ea typeface="ＭＳ Ｐゴシック" charset="0"/>
                <a:cs typeface="ＭＳ Ｐゴシック" charset="0"/>
              </a:rPr>
              <a:t>Religious Emblems Programs</a:t>
            </a:r>
            <a:br>
              <a:rPr lang="en-US" sz="4000" dirty="0">
                <a:latin typeface="+mj-lt"/>
                <a:ea typeface="ＭＳ Ｐゴシック" charset="0"/>
                <a:cs typeface="ＭＳ Ｐゴシック" charset="0"/>
              </a:rPr>
            </a:br>
            <a:r>
              <a:rPr lang="en-US" sz="4000" dirty="0">
                <a:latin typeface="+mj-lt"/>
                <a:ea typeface="ＭＳ Ｐゴシック" charset="0"/>
                <a:cs typeface="ＭＳ Ｐゴシック" charset="0"/>
              </a:rPr>
              <a:t>are encouraged by</a:t>
            </a:r>
          </a:p>
        </p:txBody>
      </p:sp>
      <p:sp>
        <p:nvSpPr>
          <p:cNvPr id="4" name="Slide Number Placeholder 3"/>
          <p:cNvSpPr>
            <a:spLocks noGrp="1"/>
          </p:cNvSpPr>
          <p:nvPr>
            <p:ph type="sldNum" sz="quarter" idx="12"/>
          </p:nvPr>
        </p:nvSpPr>
        <p:spPr/>
        <p:txBody>
          <a:bodyPr/>
          <a:lstStyle/>
          <a:p>
            <a:fld id="{4B925BA9-E01E-F14C-81E5-4150711F1901}" type="slidenum">
              <a:rPr lang="en-US" smtClean="0"/>
              <a:pPr/>
              <a:t>3</a:t>
            </a:fld>
            <a:endParaRPr lang="en-US" dirty="0"/>
          </a:p>
        </p:txBody>
      </p:sp>
      <p:pic>
        <p:nvPicPr>
          <p:cNvPr id="12" name="Picture 11">
            <a:extLst>
              <a:ext uri="{FF2B5EF4-FFF2-40B4-BE49-F238E27FC236}">
                <a16:creationId xmlns:a16="http://schemas.microsoft.com/office/drawing/2014/main" id="{DA3BAF3C-D41F-7440-8AE7-51CAD17A3E16}"/>
              </a:ext>
            </a:extLst>
          </p:cNvPr>
          <p:cNvPicPr>
            <a:picLocks noChangeAspect="1"/>
          </p:cNvPicPr>
          <p:nvPr/>
        </p:nvPicPr>
        <p:blipFill>
          <a:blip r:embed="rId3"/>
          <a:stretch>
            <a:fillRect/>
          </a:stretch>
        </p:blipFill>
        <p:spPr>
          <a:xfrm>
            <a:off x="5273869" y="2266846"/>
            <a:ext cx="2112342" cy="2743200"/>
          </a:xfrm>
          <a:prstGeom prst="rect">
            <a:avLst/>
          </a:prstGeom>
          <a:ln w="12700">
            <a:solidFill>
              <a:schemeClr val="tx1"/>
            </a:solidFill>
          </a:ln>
        </p:spPr>
      </p:pic>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186DEF3A-0BD5-0C43-972B-D634CD5F500B}"/>
                  </a:ext>
                </a:extLst>
              </p14:cNvPr>
              <p14:cNvContentPartPr/>
              <p14:nvPr/>
            </p14:nvContentPartPr>
            <p14:xfrm>
              <a:off x="-317900" y="-59784"/>
              <a:ext cx="360" cy="360"/>
            </p14:xfrm>
          </p:contentPart>
        </mc:Choice>
        <mc:Fallback xmlns="">
          <p:pic>
            <p:nvPicPr>
              <p:cNvPr id="23" name="Ink 22">
                <a:extLst>
                  <a:ext uri="{FF2B5EF4-FFF2-40B4-BE49-F238E27FC236}">
                    <a16:creationId xmlns:a16="http://schemas.microsoft.com/office/drawing/2014/main" id="{186DEF3A-0BD5-0C43-972B-D634CD5F500B}"/>
                  </a:ext>
                </a:extLst>
              </p:cNvPr>
              <p:cNvPicPr/>
              <p:nvPr/>
            </p:nvPicPr>
            <p:blipFill>
              <a:blip r:embed="rId10"/>
              <a:stretch>
                <a:fillRect/>
              </a:stretch>
            </p:blipFill>
            <p:spPr>
              <a:xfrm>
                <a:off x="-326540" y="-68424"/>
                <a:ext cx="18000" cy="18000"/>
              </a:xfrm>
              <a:prstGeom prst="rect">
                <a:avLst/>
              </a:prstGeom>
            </p:spPr>
          </p:pic>
        </mc:Fallback>
      </mc:AlternateContent>
      <p:sp>
        <p:nvSpPr>
          <p:cNvPr id="17" name="TextBox 16">
            <a:extLst>
              <a:ext uri="{FF2B5EF4-FFF2-40B4-BE49-F238E27FC236}">
                <a16:creationId xmlns:a16="http://schemas.microsoft.com/office/drawing/2014/main" id="{C58B3744-3590-5F43-A6CE-2AFDB63F09B7}"/>
              </a:ext>
            </a:extLst>
          </p:cNvPr>
          <p:cNvSpPr txBox="1"/>
          <p:nvPr/>
        </p:nvSpPr>
        <p:spPr>
          <a:xfrm>
            <a:off x="5301340" y="1720059"/>
            <a:ext cx="2057400" cy="338554"/>
          </a:xfrm>
          <a:prstGeom prst="rect">
            <a:avLst/>
          </a:prstGeom>
          <a:solidFill>
            <a:srgbClr val="00B050"/>
          </a:solidFill>
          <a:ln>
            <a:solidFill>
              <a:schemeClr val="tx1"/>
            </a:solidFill>
          </a:ln>
        </p:spPr>
        <p:txBody>
          <a:bodyPr wrap="square" rtlCol="0">
            <a:spAutoFit/>
          </a:bodyPr>
          <a:lstStyle/>
          <a:p>
            <a:r>
              <a:rPr lang="en-US" sz="1600" b="1" dirty="0"/>
              <a:t>Girl Scouts of the USA</a:t>
            </a:r>
          </a:p>
        </p:txBody>
      </p:sp>
      <p:sp>
        <p:nvSpPr>
          <p:cNvPr id="19" name="TextBox 18">
            <a:extLst>
              <a:ext uri="{FF2B5EF4-FFF2-40B4-BE49-F238E27FC236}">
                <a16:creationId xmlns:a16="http://schemas.microsoft.com/office/drawing/2014/main" id="{43B5B730-E17E-9340-BAF2-84C9A9C309A7}"/>
              </a:ext>
            </a:extLst>
          </p:cNvPr>
          <p:cNvSpPr txBox="1"/>
          <p:nvPr/>
        </p:nvSpPr>
        <p:spPr>
          <a:xfrm>
            <a:off x="1752468" y="1720059"/>
            <a:ext cx="2243019" cy="338554"/>
          </a:xfrm>
          <a:prstGeom prst="rect">
            <a:avLst/>
          </a:prstGeom>
          <a:gradFill>
            <a:gsLst>
              <a:gs pos="0">
                <a:schemeClr val="accent1"/>
              </a:gs>
              <a:gs pos="32000">
                <a:schemeClr val="accent1">
                  <a:lumMod val="45000"/>
                  <a:lumOff val="55000"/>
                </a:schemeClr>
              </a:gs>
              <a:gs pos="54000">
                <a:srgbClr val="FF0000">
                  <a:lumMod val="66000"/>
                  <a:lumOff val="34000"/>
                </a:srgbClr>
              </a:gs>
              <a:gs pos="88000">
                <a:schemeClr val="bg1"/>
              </a:gs>
            </a:gsLst>
            <a:lin ang="0" scaled="0"/>
          </a:gradFill>
          <a:ln>
            <a:solidFill>
              <a:schemeClr val="tx1"/>
            </a:solidFill>
          </a:ln>
        </p:spPr>
        <p:txBody>
          <a:bodyPr wrap="square" rtlCol="0">
            <a:spAutoFit/>
          </a:bodyPr>
          <a:lstStyle/>
          <a:p>
            <a:pPr algn="ctr"/>
            <a:r>
              <a:rPr lang="en-US" sz="1600" b="1" dirty="0"/>
              <a:t>Scouting America</a:t>
            </a:r>
          </a:p>
        </p:txBody>
      </p:sp>
      <p:sp>
        <p:nvSpPr>
          <p:cNvPr id="13" name="TextBox 12">
            <a:extLst>
              <a:ext uri="{FF2B5EF4-FFF2-40B4-BE49-F238E27FC236}">
                <a16:creationId xmlns:a16="http://schemas.microsoft.com/office/drawing/2014/main" id="{A88AF452-4BCA-244B-8656-D583DD1F40F1}"/>
              </a:ext>
            </a:extLst>
          </p:cNvPr>
          <p:cNvSpPr txBox="1"/>
          <p:nvPr/>
        </p:nvSpPr>
        <p:spPr>
          <a:xfrm>
            <a:off x="1617010" y="5276746"/>
            <a:ext cx="5933034" cy="1384995"/>
          </a:xfrm>
          <a:prstGeom prst="rect">
            <a:avLst/>
          </a:prstGeom>
          <a:noFill/>
        </p:spPr>
        <p:txBody>
          <a:bodyPr wrap="none" rtlCol="0">
            <a:spAutoFit/>
          </a:bodyPr>
          <a:lstStyle/>
          <a:p>
            <a:r>
              <a:rPr lang="en-US" sz="2400" dirty="0">
                <a:solidFill>
                  <a:schemeClr val="accent1">
                    <a:lumMod val="75000"/>
                  </a:schemeClr>
                </a:solidFill>
              </a:rPr>
              <a:t>But they can be earned by all Lutheran Youth </a:t>
            </a:r>
          </a:p>
          <a:p>
            <a:pPr marL="800100" lvl="1" indent="-342900">
              <a:buFont typeface="Arial" panose="020B0604020202020204" pitchFamily="34" charset="0"/>
              <a:buChar char="•"/>
            </a:pPr>
            <a:r>
              <a:rPr lang="en-US" sz="2000" dirty="0">
                <a:solidFill>
                  <a:schemeClr val="accent1">
                    <a:lumMod val="75000"/>
                  </a:schemeClr>
                </a:solidFill>
              </a:rPr>
              <a:t>Siblings &amp; friends</a:t>
            </a:r>
          </a:p>
          <a:p>
            <a:pPr marL="800100" lvl="1" indent="-342900">
              <a:buFont typeface="Arial" panose="020B0604020202020204" pitchFamily="34" charset="0"/>
              <a:buChar char="•"/>
            </a:pPr>
            <a:r>
              <a:rPr lang="en-US" sz="2000" dirty="0">
                <a:solidFill>
                  <a:schemeClr val="accent1">
                    <a:lumMod val="75000"/>
                  </a:schemeClr>
                </a:solidFill>
              </a:rPr>
              <a:t>Sunday School</a:t>
            </a:r>
          </a:p>
          <a:p>
            <a:pPr marL="800100" lvl="1" indent="-342900">
              <a:buFont typeface="Arial" panose="020B0604020202020204" pitchFamily="34" charset="0"/>
              <a:buChar char="•"/>
            </a:pPr>
            <a:r>
              <a:rPr lang="en-US" sz="2000" dirty="0">
                <a:solidFill>
                  <a:schemeClr val="accent1">
                    <a:lumMod val="75000"/>
                  </a:schemeClr>
                </a:solidFill>
              </a:rPr>
              <a:t>Confirmation</a:t>
            </a:r>
          </a:p>
        </p:txBody>
      </p:sp>
      <p:pic>
        <p:nvPicPr>
          <p:cNvPr id="5" name="Picture 4">
            <a:extLst>
              <a:ext uri="{FF2B5EF4-FFF2-40B4-BE49-F238E27FC236}">
                <a16:creationId xmlns:a16="http://schemas.microsoft.com/office/drawing/2014/main" id="{26F8F1E6-D4A2-BF83-20FD-2EE2AA7FF211}"/>
              </a:ext>
            </a:extLst>
          </p:cNvPr>
          <p:cNvPicPr>
            <a:picLocks noChangeAspect="1"/>
          </p:cNvPicPr>
          <p:nvPr/>
        </p:nvPicPr>
        <p:blipFill>
          <a:blip r:embed="rId11"/>
          <a:stretch>
            <a:fillRect/>
          </a:stretch>
        </p:blipFill>
        <p:spPr>
          <a:xfrm>
            <a:off x="1810545" y="2266846"/>
            <a:ext cx="2126864" cy="2743200"/>
          </a:xfrm>
          <a:prstGeom prst="rect">
            <a:avLst/>
          </a:prstGeom>
          <a:ln w="12700">
            <a:solidFill>
              <a:schemeClr val="tx1"/>
            </a:solidFill>
          </a:ln>
        </p:spPr>
      </p:pic>
    </p:spTree>
    <p:extLst>
      <p:ext uri="{BB962C8B-B14F-4D97-AF65-F5344CB8AC3E}">
        <p14:creationId xmlns:p14="http://schemas.microsoft.com/office/powerpoint/2010/main" val="96061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97033" y="1413683"/>
            <a:ext cx="8709165" cy="858537"/>
          </a:xfrm>
        </p:spPr>
        <p:txBody>
          <a:bodyPr lIns="0" rIns="0">
            <a:noAutofit/>
          </a:bodyPr>
          <a:lstStyle/>
          <a:p>
            <a:pPr algn="ctr" eaLnBrk="1" hangingPunct="1">
              <a:spcBef>
                <a:spcPct val="10000"/>
              </a:spcBef>
              <a:buFont typeface="Monotype Sorts" charset="0"/>
              <a:buNone/>
            </a:pPr>
            <a:r>
              <a:rPr lang="en-US" sz="2600" dirty="0">
                <a:latin typeface="+mn-lt"/>
                <a:ea typeface="ＭＳ Ｐゴシック" charset="0"/>
                <a:cs typeface="ＭＳ Ｐゴシック" charset="0"/>
              </a:rPr>
              <a:t>	The Lutheran Religious Emblems are owned and approved by </a:t>
            </a:r>
          </a:p>
        </p:txBody>
      </p:sp>
      <p:sp>
        <p:nvSpPr>
          <p:cNvPr id="39938" name="Rectangle 2"/>
          <p:cNvSpPr>
            <a:spLocks noGrp="1" noChangeArrowheads="1"/>
          </p:cNvSpPr>
          <p:nvPr>
            <p:ph type="title"/>
          </p:nvPr>
        </p:nvSpPr>
        <p:spPr>
          <a:xfrm>
            <a:off x="1743135" y="181299"/>
            <a:ext cx="7043737" cy="1143000"/>
          </a:xfrm>
        </p:spPr>
        <p:txBody>
          <a:bodyPr/>
          <a:lstStyle/>
          <a:p>
            <a:pPr eaLnBrk="1" hangingPunct="1"/>
            <a:r>
              <a:rPr lang="en-US" sz="4000" dirty="0">
                <a:latin typeface="+mj-lt"/>
                <a:ea typeface="ＭＳ Ｐゴシック" charset="0"/>
                <a:cs typeface="ＭＳ Ｐゴシック" charset="0"/>
              </a:rPr>
              <a:t>Religious Emblems Programs</a:t>
            </a:r>
          </a:p>
        </p:txBody>
      </p:sp>
      <p:sp>
        <p:nvSpPr>
          <p:cNvPr id="4" name="Slide Number Placeholder 3"/>
          <p:cNvSpPr>
            <a:spLocks noGrp="1"/>
          </p:cNvSpPr>
          <p:nvPr>
            <p:ph type="sldNum" sz="quarter" idx="12"/>
          </p:nvPr>
        </p:nvSpPr>
        <p:spPr/>
        <p:txBody>
          <a:bodyPr/>
          <a:lstStyle/>
          <a:p>
            <a:fld id="{4B925BA9-E01E-F14C-81E5-4150711F1901}" type="slidenum">
              <a:rPr lang="en-US" smtClean="0"/>
              <a:pPr/>
              <a:t>4</a:t>
            </a:fld>
            <a:endParaRPr lang="en-US" dirty="0"/>
          </a:p>
        </p:txBody>
      </p:sp>
      <mc:AlternateContent xmlns:mc="http://schemas.openxmlformats.org/markup-compatibility/2006" xmlns:p14="http://schemas.microsoft.com/office/powerpoint/2010/main">
        <mc:Choice Requires="p14">
          <p:contentPart p14:bwMode="auto" r:id="rId3">
            <p14:nvContentPartPr>
              <p14:cNvPr id="23" name="Ink 22">
                <a:extLst>
                  <a:ext uri="{FF2B5EF4-FFF2-40B4-BE49-F238E27FC236}">
                    <a16:creationId xmlns:a16="http://schemas.microsoft.com/office/drawing/2014/main" id="{186DEF3A-0BD5-0C43-972B-D634CD5F500B}"/>
                  </a:ext>
                </a:extLst>
              </p14:cNvPr>
              <p14:cNvContentPartPr/>
              <p14:nvPr/>
            </p14:nvContentPartPr>
            <p14:xfrm>
              <a:off x="-317900" y="-59784"/>
              <a:ext cx="360" cy="360"/>
            </p14:xfrm>
          </p:contentPart>
        </mc:Choice>
        <mc:Fallback xmlns="">
          <p:pic>
            <p:nvPicPr>
              <p:cNvPr id="23" name="Ink 22">
                <a:extLst>
                  <a:ext uri="{FF2B5EF4-FFF2-40B4-BE49-F238E27FC236}">
                    <a16:creationId xmlns:a16="http://schemas.microsoft.com/office/drawing/2014/main" id="{186DEF3A-0BD5-0C43-972B-D634CD5F500B}"/>
                  </a:ext>
                </a:extLst>
              </p:cNvPr>
              <p:cNvPicPr/>
              <p:nvPr/>
            </p:nvPicPr>
            <p:blipFill>
              <a:blip r:embed="rId4"/>
              <a:stretch>
                <a:fillRect/>
              </a:stretch>
            </p:blipFill>
            <p:spPr>
              <a:xfrm>
                <a:off x="-326900" y="-68784"/>
                <a:ext cx="18000" cy="18000"/>
              </a:xfrm>
              <a:prstGeom prst="rect">
                <a:avLst/>
              </a:prstGeom>
            </p:spPr>
          </p:pic>
        </mc:Fallback>
      </mc:AlternateContent>
      <p:pic>
        <p:nvPicPr>
          <p:cNvPr id="13" name="Picture 5" descr="NLAS 005">
            <a:extLst>
              <a:ext uri="{FF2B5EF4-FFF2-40B4-BE49-F238E27FC236}">
                <a16:creationId xmlns:a16="http://schemas.microsoft.com/office/drawing/2014/main" id="{F6DE0A9A-6626-A140-894D-C1BB3A2E06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692" y="2295796"/>
            <a:ext cx="1831196"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6" descr="NLAS 004">
            <a:extLst>
              <a:ext uri="{FF2B5EF4-FFF2-40B4-BE49-F238E27FC236}">
                <a16:creationId xmlns:a16="http://schemas.microsoft.com/office/drawing/2014/main" id="{398D2595-E47A-E24C-AFBF-378623A428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4194" y="2381792"/>
            <a:ext cx="4483994" cy="118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F5DF35B-F029-CF47-A892-A03961390EBD}"/>
              </a:ext>
            </a:extLst>
          </p:cNvPr>
          <p:cNvSpPr txBox="1"/>
          <p:nvPr/>
        </p:nvSpPr>
        <p:spPr>
          <a:xfrm>
            <a:off x="358091" y="4449882"/>
            <a:ext cx="3876126" cy="369332"/>
          </a:xfrm>
          <a:prstGeom prst="rect">
            <a:avLst/>
          </a:prstGeom>
          <a:noFill/>
        </p:spPr>
        <p:txBody>
          <a:bodyPr wrap="none" rtlCol="0">
            <a:spAutoFit/>
          </a:bodyPr>
          <a:lstStyle/>
          <a:p>
            <a:r>
              <a:rPr lang="en-US" dirty="0">
                <a:solidFill>
                  <a:schemeClr val="accent1">
                    <a:lumMod val="75000"/>
                  </a:schemeClr>
                </a:solidFill>
              </a:rPr>
              <a:t>Evangelical Lutheran Church in America</a:t>
            </a:r>
          </a:p>
        </p:txBody>
      </p:sp>
      <p:sp>
        <p:nvSpPr>
          <p:cNvPr id="5" name="TextBox 4">
            <a:extLst>
              <a:ext uri="{FF2B5EF4-FFF2-40B4-BE49-F238E27FC236}">
                <a16:creationId xmlns:a16="http://schemas.microsoft.com/office/drawing/2014/main" id="{03CDB0E6-5957-B440-9A62-893855E93E6F}"/>
              </a:ext>
            </a:extLst>
          </p:cNvPr>
          <p:cNvSpPr txBox="1"/>
          <p:nvPr/>
        </p:nvSpPr>
        <p:spPr>
          <a:xfrm>
            <a:off x="4234217" y="3827670"/>
            <a:ext cx="3798091" cy="369332"/>
          </a:xfrm>
          <a:prstGeom prst="rect">
            <a:avLst/>
          </a:prstGeom>
          <a:noFill/>
        </p:spPr>
        <p:txBody>
          <a:bodyPr wrap="none" rtlCol="0">
            <a:spAutoFit/>
          </a:bodyPr>
          <a:lstStyle/>
          <a:p>
            <a:r>
              <a:rPr lang="en-US" dirty="0">
                <a:solidFill>
                  <a:schemeClr val="accent1">
                    <a:lumMod val="75000"/>
                  </a:schemeClr>
                </a:solidFill>
              </a:rPr>
              <a:t>The Lutheran Church – Missouri Synod</a:t>
            </a:r>
          </a:p>
        </p:txBody>
      </p:sp>
      <p:sp>
        <p:nvSpPr>
          <p:cNvPr id="12" name="TextBox 11">
            <a:extLst>
              <a:ext uri="{FF2B5EF4-FFF2-40B4-BE49-F238E27FC236}">
                <a16:creationId xmlns:a16="http://schemas.microsoft.com/office/drawing/2014/main" id="{3D4A316D-3EEE-744C-AF46-E5022AEB113E}"/>
              </a:ext>
            </a:extLst>
          </p:cNvPr>
          <p:cNvSpPr txBox="1"/>
          <p:nvPr/>
        </p:nvSpPr>
        <p:spPr>
          <a:xfrm>
            <a:off x="358091" y="5268737"/>
            <a:ext cx="8428781" cy="1200329"/>
          </a:xfrm>
          <a:prstGeom prst="rect">
            <a:avLst/>
          </a:prstGeom>
          <a:noFill/>
        </p:spPr>
        <p:txBody>
          <a:bodyPr wrap="square">
            <a:spAutoFit/>
          </a:bodyPr>
          <a:lstStyle/>
          <a:p>
            <a:pPr lvl="1">
              <a:spcBef>
                <a:spcPct val="10000"/>
              </a:spcBef>
            </a:pPr>
            <a:r>
              <a:rPr lang="en-US" sz="2400" dirty="0">
                <a:solidFill>
                  <a:schemeClr val="accent1">
                    <a:lumMod val="75000"/>
                  </a:schemeClr>
                </a:solidFill>
                <a:latin typeface="+mn-lt"/>
                <a:ea typeface="ＭＳ Ｐゴシック" charset="0"/>
                <a:cs typeface="ＭＳ Ｐゴシック" charset="0"/>
              </a:rPr>
              <a:t>The Lutheran Churches use the Religious Emblems </a:t>
            </a:r>
            <a:r>
              <a:rPr lang="en-US" sz="2400" dirty="0">
                <a:solidFill>
                  <a:schemeClr val="accent1">
                    <a:lumMod val="75000"/>
                  </a:schemeClr>
                </a:solidFill>
                <a:ea typeface="ＭＳ Ｐゴシック" charset="0"/>
                <a:cs typeface="ＭＳ Ｐゴシック" charset="0"/>
              </a:rPr>
              <a:t>used by many Protestant &amp; Independent Churches </a:t>
            </a:r>
            <a:r>
              <a:rPr lang="en-US" sz="2400" dirty="0">
                <a:solidFill>
                  <a:schemeClr val="accent1">
                    <a:lumMod val="75000"/>
                  </a:schemeClr>
                </a:solidFill>
                <a:latin typeface="+mn-lt"/>
                <a:ea typeface="ＭＳ Ｐゴシック" charset="0"/>
                <a:cs typeface="ＭＳ Ｐゴシック" charset="0"/>
              </a:rPr>
              <a:t>through the Programs of Religious Activities with Youth (P.R.A.Y.)</a:t>
            </a:r>
          </a:p>
        </p:txBody>
      </p:sp>
    </p:spTree>
    <p:extLst>
      <p:ext uri="{BB962C8B-B14F-4D97-AF65-F5344CB8AC3E}">
        <p14:creationId xmlns:p14="http://schemas.microsoft.com/office/powerpoint/2010/main" val="327495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F63CB-61D1-D94E-9594-AD5B2595523D}"/>
              </a:ext>
            </a:extLst>
          </p:cNvPr>
          <p:cNvSpPr>
            <a:spLocks noGrp="1"/>
          </p:cNvSpPr>
          <p:nvPr>
            <p:ph type="title"/>
          </p:nvPr>
        </p:nvSpPr>
        <p:spPr/>
        <p:txBody>
          <a:bodyPr>
            <a:normAutofit/>
          </a:bodyPr>
          <a:lstStyle/>
          <a:p>
            <a:pPr algn="ctr"/>
            <a:r>
              <a:rPr lang="en-US" sz="3600" dirty="0"/>
              <a:t>How do the Religious Emblems become Lutheran</a:t>
            </a:r>
          </a:p>
        </p:txBody>
      </p:sp>
      <p:sp>
        <p:nvSpPr>
          <p:cNvPr id="3" name="Content Placeholder 2">
            <a:extLst>
              <a:ext uri="{FF2B5EF4-FFF2-40B4-BE49-F238E27FC236}">
                <a16:creationId xmlns:a16="http://schemas.microsoft.com/office/drawing/2014/main" id="{9593BDCB-4106-8747-AD87-70B7C745A9A2}"/>
              </a:ext>
            </a:extLst>
          </p:cNvPr>
          <p:cNvSpPr>
            <a:spLocks noGrp="1"/>
          </p:cNvSpPr>
          <p:nvPr>
            <p:ph idx="1"/>
          </p:nvPr>
        </p:nvSpPr>
        <p:spPr>
          <a:xfrm>
            <a:off x="144536" y="2070830"/>
            <a:ext cx="8854925" cy="2690940"/>
          </a:xfrm>
        </p:spPr>
        <p:txBody>
          <a:bodyPr>
            <a:noAutofit/>
          </a:bodyPr>
          <a:lstStyle/>
          <a:p>
            <a:r>
              <a:rPr lang="en-US" sz="2400" dirty="0"/>
              <a:t>The Lutheran Churches collaborated on and approved them</a:t>
            </a:r>
          </a:p>
          <a:p>
            <a:r>
              <a:rPr lang="en-US" sz="2400" dirty="0"/>
              <a:t>Taught by a Lutheran pastor or a trusted lay person </a:t>
            </a:r>
          </a:p>
          <a:p>
            <a:r>
              <a:rPr lang="en-US" sz="2400" dirty="0"/>
              <a:t>Substantial interaction with the youth’s family and their pastor*</a:t>
            </a:r>
          </a:p>
          <a:p>
            <a:pPr lvl="1"/>
            <a:r>
              <a:rPr lang="en-US" dirty="0"/>
              <a:t>Increasing interaction with the youth’s pastor* with age</a:t>
            </a:r>
          </a:p>
          <a:p>
            <a:r>
              <a:rPr lang="en-US" sz="2400" dirty="0"/>
              <a:t>Each recognition is reviewed and approved by the youth’s pastor*</a:t>
            </a:r>
          </a:p>
        </p:txBody>
      </p:sp>
      <p:sp>
        <p:nvSpPr>
          <p:cNvPr id="4" name="TextBox 3">
            <a:extLst>
              <a:ext uri="{FF2B5EF4-FFF2-40B4-BE49-F238E27FC236}">
                <a16:creationId xmlns:a16="http://schemas.microsoft.com/office/drawing/2014/main" id="{9E3BF54A-C344-054A-83FE-F3220688D109}"/>
              </a:ext>
            </a:extLst>
          </p:cNvPr>
          <p:cNvSpPr txBox="1"/>
          <p:nvPr/>
        </p:nvSpPr>
        <p:spPr>
          <a:xfrm>
            <a:off x="1370224" y="6108700"/>
            <a:ext cx="6403548" cy="369332"/>
          </a:xfrm>
          <a:prstGeom prst="rect">
            <a:avLst/>
          </a:prstGeom>
          <a:noFill/>
          <a:ln w="38100">
            <a:solidFill>
              <a:schemeClr val="accent1"/>
            </a:solidFill>
          </a:ln>
        </p:spPr>
        <p:txBody>
          <a:bodyPr wrap="none" rtlCol="0">
            <a:spAutoFit/>
          </a:bodyPr>
          <a:lstStyle/>
          <a:p>
            <a:r>
              <a:rPr lang="en-US" dirty="0"/>
              <a:t>*provision can be made for youth who do not have a family pastor</a:t>
            </a:r>
          </a:p>
        </p:txBody>
      </p:sp>
      <p:sp>
        <p:nvSpPr>
          <p:cNvPr id="5" name="TextBox 4">
            <a:extLst>
              <a:ext uri="{FF2B5EF4-FFF2-40B4-BE49-F238E27FC236}">
                <a16:creationId xmlns:a16="http://schemas.microsoft.com/office/drawing/2014/main" id="{1FE06D17-19E7-DA42-8701-339969B79A61}"/>
              </a:ext>
            </a:extLst>
          </p:cNvPr>
          <p:cNvSpPr txBox="1"/>
          <p:nvPr/>
        </p:nvSpPr>
        <p:spPr>
          <a:xfrm>
            <a:off x="144537" y="1327508"/>
            <a:ext cx="8854925" cy="492443"/>
          </a:xfrm>
          <a:prstGeom prst="rect">
            <a:avLst/>
          </a:prstGeom>
          <a:noFill/>
        </p:spPr>
        <p:txBody>
          <a:bodyPr wrap="none" rtlCol="0">
            <a:spAutoFit/>
          </a:bodyPr>
          <a:lstStyle/>
          <a:p>
            <a:r>
              <a:rPr lang="en-US" sz="2600" dirty="0">
                <a:solidFill>
                  <a:srgbClr val="C00000"/>
                </a:solidFill>
              </a:rPr>
              <a:t>if they are used by many Protestant and Independent Churches?</a:t>
            </a:r>
          </a:p>
        </p:txBody>
      </p:sp>
      <p:sp>
        <p:nvSpPr>
          <p:cNvPr id="6" name="Slide Number Placeholder 5">
            <a:extLst>
              <a:ext uri="{FF2B5EF4-FFF2-40B4-BE49-F238E27FC236}">
                <a16:creationId xmlns:a16="http://schemas.microsoft.com/office/drawing/2014/main" id="{1B5F03AC-0D06-13C3-2200-034269C84B86}"/>
              </a:ext>
            </a:extLst>
          </p:cNvPr>
          <p:cNvSpPr>
            <a:spLocks noGrp="1"/>
          </p:cNvSpPr>
          <p:nvPr>
            <p:ph type="sldNum" sz="quarter" idx="12"/>
          </p:nvPr>
        </p:nvSpPr>
        <p:spPr/>
        <p:txBody>
          <a:bodyPr/>
          <a:lstStyle/>
          <a:p>
            <a:fld id="{134E37FE-0AEF-914E-875F-3EC3C2A59AF9}" type="slidenum">
              <a:rPr lang="en-US" smtClean="0"/>
              <a:t>5</a:t>
            </a:fld>
            <a:endParaRPr lang="en-US" dirty="0"/>
          </a:p>
        </p:txBody>
      </p:sp>
    </p:spTree>
    <p:extLst>
      <p:ext uri="{BB962C8B-B14F-4D97-AF65-F5344CB8AC3E}">
        <p14:creationId xmlns:p14="http://schemas.microsoft.com/office/powerpoint/2010/main" val="110034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68EA-DD86-6C42-AE40-525B6E9CD7E6}"/>
              </a:ext>
            </a:extLst>
          </p:cNvPr>
          <p:cNvSpPr>
            <a:spLocks noGrp="1"/>
          </p:cNvSpPr>
          <p:nvPr>
            <p:ph type="title"/>
          </p:nvPr>
        </p:nvSpPr>
        <p:spPr/>
        <p:txBody>
          <a:bodyPr>
            <a:normAutofit/>
          </a:bodyPr>
          <a:lstStyle/>
          <a:p>
            <a:pPr algn="ctr"/>
            <a:r>
              <a:rPr lang="en-US" sz="4000" dirty="0"/>
              <a:t>What are the Lutheran Recognitions?</a:t>
            </a:r>
          </a:p>
        </p:txBody>
      </p:sp>
      <p:pic>
        <p:nvPicPr>
          <p:cNvPr id="5" name="Content Placeholder 4">
            <a:extLst>
              <a:ext uri="{FF2B5EF4-FFF2-40B4-BE49-F238E27FC236}">
                <a16:creationId xmlns:a16="http://schemas.microsoft.com/office/drawing/2014/main" id="{A4877C9C-71E6-2543-9F5C-5B83B71028F6}"/>
              </a:ext>
            </a:extLst>
          </p:cNvPr>
          <p:cNvPicPr>
            <a:picLocks noGrp="1" noChangeAspect="1"/>
          </p:cNvPicPr>
          <p:nvPr>
            <p:ph idx="1"/>
          </p:nvPr>
        </p:nvPicPr>
        <p:blipFill>
          <a:blip r:embed="rId3"/>
          <a:stretch>
            <a:fillRect/>
          </a:stretch>
        </p:blipFill>
        <p:spPr>
          <a:xfrm>
            <a:off x="3138054" y="1349376"/>
            <a:ext cx="4168833" cy="5394960"/>
          </a:xfrm>
          <a:ln w="19050">
            <a:solidFill>
              <a:schemeClr val="tx1"/>
            </a:solidFill>
          </a:ln>
        </p:spPr>
      </p:pic>
      <p:sp>
        <p:nvSpPr>
          <p:cNvPr id="3" name="Slide Number Placeholder 2">
            <a:extLst>
              <a:ext uri="{FF2B5EF4-FFF2-40B4-BE49-F238E27FC236}">
                <a16:creationId xmlns:a16="http://schemas.microsoft.com/office/drawing/2014/main" id="{9AF18E23-CD23-B4E2-8F1A-9541A09A2728}"/>
              </a:ext>
            </a:extLst>
          </p:cNvPr>
          <p:cNvSpPr>
            <a:spLocks noGrp="1"/>
          </p:cNvSpPr>
          <p:nvPr>
            <p:ph type="sldNum" sz="quarter" idx="12"/>
          </p:nvPr>
        </p:nvSpPr>
        <p:spPr/>
        <p:txBody>
          <a:bodyPr/>
          <a:lstStyle/>
          <a:p>
            <a:fld id="{134E37FE-0AEF-914E-875F-3EC3C2A59AF9}" type="slidenum">
              <a:rPr lang="en-US" smtClean="0"/>
              <a:t>6</a:t>
            </a:fld>
            <a:endParaRPr lang="en-US" dirty="0"/>
          </a:p>
        </p:txBody>
      </p:sp>
      <p:pic>
        <p:nvPicPr>
          <p:cNvPr id="6" name="Picture 5">
            <a:extLst>
              <a:ext uri="{FF2B5EF4-FFF2-40B4-BE49-F238E27FC236}">
                <a16:creationId xmlns:a16="http://schemas.microsoft.com/office/drawing/2014/main" id="{38AF69DD-5C2A-595A-50AD-302B62C549B4}"/>
              </a:ext>
            </a:extLst>
          </p:cNvPr>
          <p:cNvPicPr>
            <a:picLocks noChangeAspect="1"/>
          </p:cNvPicPr>
          <p:nvPr/>
        </p:nvPicPr>
        <p:blipFill>
          <a:blip r:embed="rId4"/>
          <a:stretch>
            <a:fillRect/>
          </a:stretch>
        </p:blipFill>
        <p:spPr>
          <a:xfrm>
            <a:off x="7543114" y="4954373"/>
            <a:ext cx="1371600" cy="1371600"/>
          </a:xfrm>
          <a:prstGeom prst="rect">
            <a:avLst/>
          </a:prstGeom>
        </p:spPr>
      </p:pic>
    </p:spTree>
    <p:extLst>
      <p:ext uri="{BB962C8B-B14F-4D97-AF65-F5344CB8AC3E}">
        <p14:creationId xmlns:p14="http://schemas.microsoft.com/office/powerpoint/2010/main" val="150010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E024-34CC-1E42-BA79-809F6E1A2449}"/>
              </a:ext>
            </a:extLst>
          </p:cNvPr>
          <p:cNvSpPr>
            <a:spLocks noGrp="1"/>
          </p:cNvSpPr>
          <p:nvPr>
            <p:ph type="title"/>
          </p:nvPr>
        </p:nvSpPr>
        <p:spPr/>
        <p:txBody>
          <a:bodyPr>
            <a:normAutofit/>
          </a:bodyPr>
          <a:lstStyle/>
          <a:p>
            <a:pPr algn="ctr"/>
            <a:r>
              <a:rPr lang="en-US" sz="4000" dirty="0"/>
              <a:t>What are the Lutheran Recognitions?</a:t>
            </a:r>
          </a:p>
        </p:txBody>
      </p:sp>
      <p:graphicFrame>
        <p:nvGraphicFramePr>
          <p:cNvPr id="4" name="Table 4">
            <a:extLst>
              <a:ext uri="{FF2B5EF4-FFF2-40B4-BE49-F238E27FC236}">
                <a16:creationId xmlns:a16="http://schemas.microsoft.com/office/drawing/2014/main" id="{F9260D79-18A2-7B4B-A5FD-123BB9B6A452}"/>
              </a:ext>
            </a:extLst>
          </p:cNvPr>
          <p:cNvGraphicFramePr>
            <a:graphicFrameLocks noGrp="1"/>
          </p:cNvGraphicFramePr>
          <p:nvPr>
            <p:ph idx="1"/>
            <p:extLst>
              <p:ext uri="{D42A27DB-BD31-4B8C-83A1-F6EECF244321}">
                <p14:modId xmlns:p14="http://schemas.microsoft.com/office/powerpoint/2010/main" val="1642196624"/>
              </p:ext>
            </p:extLst>
          </p:nvPr>
        </p:nvGraphicFramePr>
        <p:xfrm>
          <a:off x="800100" y="1587500"/>
          <a:ext cx="7886700" cy="4648200"/>
        </p:xfrm>
        <a:graphic>
          <a:graphicData uri="http://schemas.openxmlformats.org/drawingml/2006/table">
            <a:tbl>
              <a:tblPr firstRow="1" bandRow="1">
                <a:tableStyleId>{21E4AEA4-8DFA-4A89-87EB-49C32662AFE0}</a:tableStyleId>
              </a:tblPr>
              <a:tblGrid>
                <a:gridCol w="1866900">
                  <a:extLst>
                    <a:ext uri="{9D8B030D-6E8A-4147-A177-3AD203B41FA5}">
                      <a16:colId xmlns:a16="http://schemas.microsoft.com/office/drawing/2014/main" val="2031866125"/>
                    </a:ext>
                  </a:extLst>
                </a:gridCol>
                <a:gridCol w="6019800">
                  <a:extLst>
                    <a:ext uri="{9D8B030D-6E8A-4147-A177-3AD203B41FA5}">
                      <a16:colId xmlns:a16="http://schemas.microsoft.com/office/drawing/2014/main" val="1642340511"/>
                    </a:ext>
                  </a:extLst>
                </a:gridCol>
              </a:tblGrid>
              <a:tr h="2365471">
                <a:tc>
                  <a:txBody>
                    <a:bodyPr/>
                    <a:lstStyle/>
                    <a:p>
                      <a:endParaRPr lang="en-US" dirty="0"/>
                    </a:p>
                  </a:txBody>
                  <a:tcPr>
                    <a:solidFill>
                      <a:schemeClr val="bg1"/>
                    </a:solidFill>
                  </a:tcPr>
                </a:tc>
                <a:tc>
                  <a:txBody>
                    <a:bodyPr/>
                    <a:lstStyle/>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Jesus and Me (Grades K-1)</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Jesus and Me introduces Jesus as the Son of God in a way that young children can see Jesus in their everyday experiences as a storyteller, teacher, friend, and healer. A hands-on “Jesus Scroll Craft” helps children tell their story of Jesus and Me. Recognizing that parents and guardians are responsible for the faith development of their children, Jesus and Me requires their participation and encourages parent-child interaction.</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744122372"/>
                  </a:ext>
                </a:extLst>
              </a:tr>
              <a:tr h="2282729">
                <a:tc>
                  <a:txBody>
                    <a:bodyPr/>
                    <a:lstStyle/>
                    <a:p>
                      <a:endParaRPr lang="en-US" dirty="0"/>
                    </a:p>
                  </a:txBody>
                  <a:tcPr>
                    <a:solidFill>
                      <a:schemeClr val="bg1"/>
                    </a:solidFill>
                  </a:tcPr>
                </a:tc>
                <a:tc>
                  <a:txBody>
                    <a:bodyPr/>
                    <a:lstStyle/>
                    <a:p>
                      <a:r>
                        <a:rPr lang="en-US" sz="1800" b="1" kern="1200" dirty="0">
                          <a:solidFill>
                            <a:schemeClr val="dk1"/>
                          </a:solidFill>
                          <a:effectLst/>
                          <a:latin typeface="+mn-lt"/>
                          <a:ea typeface="+mn-ea"/>
                          <a:cs typeface="+mn-cs"/>
                        </a:rPr>
                        <a:t>God and Me (Grades 2-3)</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Children will become best friends with Jesus and tell their story of “God and Me” together. Children will make a game in each lesson and keep their games in a </a:t>
                      </a:r>
                      <a:r>
                        <a:rPr lang="en-US" sz="1800" kern="1200" dirty="0" err="1">
                          <a:solidFill>
                            <a:schemeClr val="dk1"/>
                          </a:solidFill>
                          <a:effectLst/>
                          <a:latin typeface="+mn-lt"/>
                          <a:ea typeface="+mn-ea"/>
                          <a:cs typeface="+mn-cs"/>
                        </a:rPr>
                        <a:t>GAMEbox</a:t>
                      </a:r>
                      <a:r>
                        <a:rPr lang="en-US" sz="1800" kern="1200" dirty="0">
                          <a:solidFill>
                            <a:schemeClr val="dk1"/>
                          </a:solidFill>
                          <a:effectLst/>
                          <a:latin typeface="+mn-lt"/>
                          <a:ea typeface="+mn-ea"/>
                          <a:cs typeface="+mn-cs"/>
                        </a:rPr>
                        <a:t> (</a:t>
                      </a:r>
                      <a:r>
                        <a:rPr lang="en-US" sz="1800" u="sng" kern="1200" dirty="0">
                          <a:solidFill>
                            <a:schemeClr val="dk1"/>
                          </a:solidFill>
                          <a:effectLst/>
                          <a:latin typeface="+mn-lt"/>
                          <a:ea typeface="+mn-ea"/>
                          <a:cs typeface="+mn-cs"/>
                        </a:rPr>
                        <a:t>G</a:t>
                      </a:r>
                      <a:r>
                        <a:rPr lang="en-US" sz="1800" kern="1200" dirty="0">
                          <a:solidFill>
                            <a:schemeClr val="dk1"/>
                          </a:solidFill>
                          <a:effectLst/>
                          <a:latin typeface="+mn-lt"/>
                          <a:ea typeface="+mn-ea"/>
                          <a:cs typeface="+mn-cs"/>
                        </a:rPr>
                        <a:t>od </a:t>
                      </a:r>
                      <a:r>
                        <a:rPr lang="en-US" sz="1800" u="sng" kern="1200" dirty="0">
                          <a:solidFill>
                            <a:schemeClr val="dk1"/>
                          </a:solidFill>
                          <a:effectLst/>
                          <a:latin typeface="+mn-lt"/>
                          <a:ea typeface="+mn-ea"/>
                          <a:cs typeface="+mn-cs"/>
                        </a:rPr>
                        <a:t>A</a:t>
                      </a:r>
                      <a:r>
                        <a:rPr lang="en-US" sz="1800" kern="1200" dirty="0">
                          <a:solidFill>
                            <a:schemeClr val="dk1"/>
                          </a:solidFill>
                          <a:effectLst/>
                          <a:latin typeface="+mn-lt"/>
                          <a:ea typeface="+mn-ea"/>
                          <a:cs typeface="+mn-cs"/>
                        </a:rPr>
                        <a:t>nd </a:t>
                      </a:r>
                      <a:r>
                        <a:rPr lang="en-US" sz="1800" u="sng" kern="1200" dirty="0">
                          <a:solidFill>
                            <a:schemeClr val="dk1"/>
                          </a:solidFill>
                          <a:effectLst/>
                          <a:latin typeface="+mn-lt"/>
                          <a:ea typeface="+mn-ea"/>
                          <a:cs typeface="+mn-cs"/>
                        </a:rPr>
                        <a:t>M</a:t>
                      </a:r>
                      <a:r>
                        <a:rPr lang="en-US" sz="1800" kern="1200" dirty="0">
                          <a:solidFill>
                            <a:schemeClr val="dk1"/>
                          </a:solidFill>
                          <a:effectLst/>
                          <a:latin typeface="+mn-lt"/>
                          <a:ea typeface="+mn-ea"/>
                          <a:cs typeface="+mn-cs"/>
                        </a:rPr>
                        <a:t>e </a:t>
                      </a:r>
                      <a:r>
                        <a:rPr lang="en-US" sz="1800" u="sng" kern="1200" dirty="0">
                          <a:solidFill>
                            <a:schemeClr val="dk1"/>
                          </a:solidFill>
                          <a:effectLst/>
                          <a:latin typeface="+mn-lt"/>
                          <a:ea typeface="+mn-ea"/>
                          <a:cs typeface="+mn-cs"/>
                        </a:rPr>
                        <a:t>E</a:t>
                      </a:r>
                      <a:r>
                        <a:rPr lang="en-US" sz="1800" kern="1200" dirty="0">
                          <a:solidFill>
                            <a:schemeClr val="dk1"/>
                          </a:solidFill>
                          <a:effectLst/>
                          <a:latin typeface="+mn-lt"/>
                          <a:ea typeface="+mn-ea"/>
                          <a:cs typeface="+mn-cs"/>
                        </a:rPr>
                        <a:t>xploring box). The games reinforce the Bible lessons and provide opportunities for families to explore God’s love together.</a:t>
                      </a:r>
                      <a:r>
                        <a:rPr lang="en-US" dirty="0">
                          <a:effectLst/>
                        </a:rPr>
                        <a:t> </a:t>
                      </a:r>
                      <a:endParaRPr lang="en-US" dirty="0"/>
                    </a:p>
                  </a:txBody>
                  <a:tcPr>
                    <a:solidFill>
                      <a:schemeClr val="accent2">
                        <a:lumMod val="60000"/>
                        <a:lumOff val="40000"/>
                      </a:schemeClr>
                    </a:solidFill>
                  </a:tcPr>
                </a:tc>
                <a:extLst>
                  <a:ext uri="{0D108BD9-81ED-4DB2-BD59-A6C34878D82A}">
                    <a16:rowId xmlns:a16="http://schemas.microsoft.com/office/drawing/2014/main" val="2774473110"/>
                  </a:ext>
                </a:extLst>
              </a:tr>
            </a:tbl>
          </a:graphicData>
        </a:graphic>
      </p:graphicFrame>
      <p:pic>
        <p:nvPicPr>
          <p:cNvPr id="5" name="Picture 4">
            <a:extLst>
              <a:ext uri="{FF2B5EF4-FFF2-40B4-BE49-F238E27FC236}">
                <a16:creationId xmlns:a16="http://schemas.microsoft.com/office/drawing/2014/main" id="{BA3910CA-99C8-224D-8A59-815EE1111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260" y="1625600"/>
            <a:ext cx="1097280" cy="1371600"/>
          </a:xfrm>
          <a:prstGeom prst="rect">
            <a:avLst/>
          </a:prstGeom>
        </p:spPr>
      </p:pic>
      <p:pic>
        <p:nvPicPr>
          <p:cNvPr id="6" name="Picture 5">
            <a:extLst>
              <a:ext uri="{FF2B5EF4-FFF2-40B4-BE49-F238E27FC236}">
                <a16:creationId xmlns:a16="http://schemas.microsoft.com/office/drawing/2014/main" id="{68E68D75-5B2E-9348-A9D9-DAA47EB2E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260" y="4051300"/>
            <a:ext cx="1090930" cy="1371600"/>
          </a:xfrm>
          <a:prstGeom prst="rect">
            <a:avLst/>
          </a:prstGeom>
        </p:spPr>
      </p:pic>
      <p:sp>
        <p:nvSpPr>
          <p:cNvPr id="3" name="Slide Number Placeholder 2">
            <a:extLst>
              <a:ext uri="{FF2B5EF4-FFF2-40B4-BE49-F238E27FC236}">
                <a16:creationId xmlns:a16="http://schemas.microsoft.com/office/drawing/2014/main" id="{DC3B1EA8-5756-BE5D-A00A-F72D22D02322}"/>
              </a:ext>
            </a:extLst>
          </p:cNvPr>
          <p:cNvSpPr>
            <a:spLocks noGrp="1"/>
          </p:cNvSpPr>
          <p:nvPr>
            <p:ph type="sldNum" sz="quarter" idx="12"/>
          </p:nvPr>
        </p:nvSpPr>
        <p:spPr/>
        <p:txBody>
          <a:bodyPr/>
          <a:lstStyle/>
          <a:p>
            <a:fld id="{134E37FE-0AEF-914E-875F-3EC3C2A59AF9}" type="slidenum">
              <a:rPr lang="en-US" smtClean="0"/>
              <a:t>7</a:t>
            </a:fld>
            <a:endParaRPr lang="en-US" dirty="0"/>
          </a:p>
        </p:txBody>
      </p:sp>
    </p:spTree>
    <p:extLst>
      <p:ext uri="{BB962C8B-B14F-4D97-AF65-F5344CB8AC3E}">
        <p14:creationId xmlns:p14="http://schemas.microsoft.com/office/powerpoint/2010/main" val="305525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E024-34CC-1E42-BA79-809F6E1A2449}"/>
              </a:ext>
            </a:extLst>
          </p:cNvPr>
          <p:cNvSpPr>
            <a:spLocks noGrp="1"/>
          </p:cNvSpPr>
          <p:nvPr>
            <p:ph type="title"/>
          </p:nvPr>
        </p:nvSpPr>
        <p:spPr/>
        <p:txBody>
          <a:bodyPr>
            <a:normAutofit/>
          </a:bodyPr>
          <a:lstStyle/>
          <a:p>
            <a:pPr algn="ctr"/>
            <a:r>
              <a:rPr lang="en-US" sz="4000" dirty="0"/>
              <a:t>What are the Lutheran Recognitions?</a:t>
            </a:r>
          </a:p>
        </p:txBody>
      </p:sp>
      <p:graphicFrame>
        <p:nvGraphicFramePr>
          <p:cNvPr id="4" name="Table 4">
            <a:extLst>
              <a:ext uri="{FF2B5EF4-FFF2-40B4-BE49-F238E27FC236}">
                <a16:creationId xmlns:a16="http://schemas.microsoft.com/office/drawing/2014/main" id="{F9260D79-18A2-7B4B-A5FD-123BB9B6A452}"/>
              </a:ext>
            </a:extLst>
          </p:cNvPr>
          <p:cNvGraphicFramePr>
            <a:graphicFrameLocks noGrp="1"/>
          </p:cNvGraphicFramePr>
          <p:nvPr>
            <p:ph idx="1"/>
            <p:extLst>
              <p:ext uri="{D42A27DB-BD31-4B8C-83A1-F6EECF244321}">
                <p14:modId xmlns:p14="http://schemas.microsoft.com/office/powerpoint/2010/main" val="941347970"/>
              </p:ext>
            </p:extLst>
          </p:nvPr>
        </p:nvGraphicFramePr>
        <p:xfrm>
          <a:off x="800100" y="1656716"/>
          <a:ext cx="7886700" cy="4790440"/>
        </p:xfrm>
        <a:graphic>
          <a:graphicData uri="http://schemas.openxmlformats.org/drawingml/2006/table">
            <a:tbl>
              <a:tblPr firstRow="1" bandRow="1">
                <a:tableStyleId>{21E4AEA4-8DFA-4A89-87EB-49C32662AFE0}</a:tableStyleId>
              </a:tblPr>
              <a:tblGrid>
                <a:gridCol w="1866900">
                  <a:extLst>
                    <a:ext uri="{9D8B030D-6E8A-4147-A177-3AD203B41FA5}">
                      <a16:colId xmlns:a16="http://schemas.microsoft.com/office/drawing/2014/main" val="2031866125"/>
                    </a:ext>
                  </a:extLst>
                </a:gridCol>
                <a:gridCol w="6019800">
                  <a:extLst>
                    <a:ext uri="{9D8B030D-6E8A-4147-A177-3AD203B41FA5}">
                      <a16:colId xmlns:a16="http://schemas.microsoft.com/office/drawing/2014/main" val="1642340511"/>
                    </a:ext>
                  </a:extLst>
                </a:gridCol>
              </a:tblGrid>
              <a:tr h="1955800">
                <a:tc>
                  <a:txBody>
                    <a:bodyPr/>
                    <a:lstStyle/>
                    <a:p>
                      <a:endParaRPr lang="en-US" dirty="0"/>
                    </a:p>
                  </a:txBody>
                  <a:tcPr>
                    <a:solidFill>
                      <a:schemeClr val="bg1"/>
                    </a:solidFill>
                  </a:tcPr>
                </a:tc>
                <a:tc>
                  <a:txBody>
                    <a:bodyPr/>
                    <a:lstStyle/>
                    <a:p>
                      <a:r>
                        <a:rPr lang="en-US" sz="1800" b="1" kern="1200" dirty="0">
                          <a:solidFill>
                            <a:schemeClr val="tx1"/>
                          </a:solidFill>
                          <a:effectLst/>
                          <a:latin typeface="+mn-lt"/>
                          <a:ea typeface="+mn-ea"/>
                          <a:cs typeface="+mn-cs"/>
                        </a:rPr>
                        <a:t>God and Family (Grades 4-6)</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God and Family helps youth to understand the importance of family and God’s role in a healthy family. Children build a “pizza” as they study how families can grow together in God’s love and </a:t>
                      </a:r>
                      <a:r>
                        <a:rPr lang="en-US" sz="1800" b="0" i="0" u="none" strike="noStrike" kern="1200" dirty="0">
                          <a:solidFill>
                            <a:schemeClr val="tx1"/>
                          </a:solidFill>
                          <a:effectLst/>
                          <a:latin typeface="+mn-lt"/>
                          <a:ea typeface="+mn-ea"/>
                          <a:cs typeface="+mn-cs"/>
                        </a:rPr>
                        <a:t>build their understanding of God’s love for their families. T</a:t>
                      </a:r>
                      <a:r>
                        <a:rPr lang="en-US" sz="1800" b="0" kern="1200" dirty="0">
                          <a:solidFill>
                            <a:schemeClr val="tx1"/>
                          </a:solidFill>
                          <a:effectLst/>
                          <a:latin typeface="+mn-lt"/>
                          <a:ea typeface="+mn-ea"/>
                          <a:cs typeface="+mn-cs"/>
                        </a:rPr>
                        <a:t>hey choose “family projects” to be done together with their family at home.</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744122372"/>
                  </a:ext>
                </a:extLst>
              </a:tr>
              <a:tr h="2282729">
                <a:tc>
                  <a:txBody>
                    <a:bodyPr/>
                    <a:lstStyle/>
                    <a:p>
                      <a:endParaRPr lang="en-US" dirty="0"/>
                    </a:p>
                  </a:txBody>
                  <a:tcPr>
                    <a:solidFill>
                      <a:schemeClr val="bg1"/>
                    </a:solidFill>
                  </a:tcPr>
                </a:tc>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God and Church (Grades 6-8)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God and Church leads youth on a three-part faith journey of: meeting Jesus, worshiping God, witnessing and ministering for Christ. They make a plan for daily Bible reading and memorize a creed or statement of belief or passage of scripture. They create a video or a photo album to share what they have learned on their faith journeys. Young people have the opportunity to work with their pastor or other Christian adult to study the church's structures and objectives, participate in service projects, and strengthen their relationship with Christ. </a:t>
                      </a:r>
                      <a:endParaRPr lang="en-US" dirty="0"/>
                    </a:p>
                  </a:txBody>
                  <a:tcPr>
                    <a:solidFill>
                      <a:schemeClr val="accent2">
                        <a:lumMod val="60000"/>
                        <a:lumOff val="40000"/>
                      </a:schemeClr>
                    </a:solidFill>
                  </a:tcPr>
                </a:tc>
                <a:extLst>
                  <a:ext uri="{0D108BD9-81ED-4DB2-BD59-A6C34878D82A}">
                    <a16:rowId xmlns:a16="http://schemas.microsoft.com/office/drawing/2014/main" val="2774473110"/>
                  </a:ext>
                </a:extLst>
              </a:tr>
            </a:tbl>
          </a:graphicData>
        </a:graphic>
      </p:graphicFrame>
      <p:pic>
        <p:nvPicPr>
          <p:cNvPr id="7" name="Picture 6">
            <a:extLst>
              <a:ext uri="{FF2B5EF4-FFF2-40B4-BE49-F238E27FC236}">
                <a16:creationId xmlns:a16="http://schemas.microsoft.com/office/drawing/2014/main" id="{CE361168-55A3-D944-9168-F74E030D3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970" y="1656716"/>
            <a:ext cx="1097280" cy="1371600"/>
          </a:xfrm>
          <a:prstGeom prst="rect">
            <a:avLst/>
          </a:prstGeom>
        </p:spPr>
      </p:pic>
      <p:pic>
        <p:nvPicPr>
          <p:cNvPr id="8" name="Picture 7">
            <a:extLst>
              <a:ext uri="{FF2B5EF4-FFF2-40B4-BE49-F238E27FC236}">
                <a16:creationId xmlns:a16="http://schemas.microsoft.com/office/drawing/2014/main" id="{37C39A77-2FAD-4D40-835D-8848CAE66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795" y="3460116"/>
            <a:ext cx="885615" cy="1828800"/>
          </a:xfrm>
          <a:prstGeom prst="rect">
            <a:avLst/>
          </a:prstGeom>
        </p:spPr>
      </p:pic>
      <p:pic>
        <p:nvPicPr>
          <p:cNvPr id="9" name="Picture 8">
            <a:extLst>
              <a:ext uri="{FF2B5EF4-FFF2-40B4-BE49-F238E27FC236}">
                <a16:creationId xmlns:a16="http://schemas.microsoft.com/office/drawing/2014/main" id="{F44F6617-38ED-534E-A05D-AB41BB1B2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405" y="3637916"/>
            <a:ext cx="666750" cy="640080"/>
          </a:xfrm>
          <a:prstGeom prst="rect">
            <a:avLst/>
          </a:prstGeom>
        </p:spPr>
      </p:pic>
      <p:sp>
        <p:nvSpPr>
          <p:cNvPr id="3" name="Slide Number Placeholder 2">
            <a:extLst>
              <a:ext uri="{FF2B5EF4-FFF2-40B4-BE49-F238E27FC236}">
                <a16:creationId xmlns:a16="http://schemas.microsoft.com/office/drawing/2014/main" id="{D3256AF7-BD9A-078D-DE0F-D8E4C34FC4B9}"/>
              </a:ext>
            </a:extLst>
          </p:cNvPr>
          <p:cNvSpPr>
            <a:spLocks noGrp="1"/>
          </p:cNvSpPr>
          <p:nvPr>
            <p:ph type="sldNum" sz="quarter" idx="12"/>
          </p:nvPr>
        </p:nvSpPr>
        <p:spPr/>
        <p:txBody>
          <a:bodyPr/>
          <a:lstStyle/>
          <a:p>
            <a:fld id="{134E37FE-0AEF-914E-875F-3EC3C2A59AF9}" type="slidenum">
              <a:rPr lang="en-US" smtClean="0"/>
              <a:t>8</a:t>
            </a:fld>
            <a:endParaRPr lang="en-US" dirty="0"/>
          </a:p>
        </p:txBody>
      </p:sp>
    </p:spTree>
    <p:extLst>
      <p:ext uri="{BB962C8B-B14F-4D97-AF65-F5344CB8AC3E}">
        <p14:creationId xmlns:p14="http://schemas.microsoft.com/office/powerpoint/2010/main" val="358098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E024-34CC-1E42-BA79-809F6E1A2449}"/>
              </a:ext>
            </a:extLst>
          </p:cNvPr>
          <p:cNvSpPr>
            <a:spLocks noGrp="1"/>
          </p:cNvSpPr>
          <p:nvPr>
            <p:ph type="title"/>
          </p:nvPr>
        </p:nvSpPr>
        <p:spPr/>
        <p:txBody>
          <a:bodyPr>
            <a:normAutofit/>
          </a:bodyPr>
          <a:lstStyle/>
          <a:p>
            <a:pPr algn="ctr"/>
            <a:r>
              <a:rPr lang="en-US" sz="4000" dirty="0"/>
              <a:t>What are the Lutheran Recognitions?</a:t>
            </a:r>
          </a:p>
        </p:txBody>
      </p:sp>
      <p:graphicFrame>
        <p:nvGraphicFramePr>
          <p:cNvPr id="4" name="Table 4">
            <a:extLst>
              <a:ext uri="{FF2B5EF4-FFF2-40B4-BE49-F238E27FC236}">
                <a16:creationId xmlns:a16="http://schemas.microsoft.com/office/drawing/2014/main" id="{F9260D79-18A2-7B4B-A5FD-123BB9B6A452}"/>
              </a:ext>
            </a:extLst>
          </p:cNvPr>
          <p:cNvGraphicFramePr>
            <a:graphicFrameLocks noGrp="1"/>
          </p:cNvGraphicFramePr>
          <p:nvPr>
            <p:ph idx="1"/>
            <p:extLst>
              <p:ext uri="{D42A27DB-BD31-4B8C-83A1-F6EECF244321}">
                <p14:modId xmlns:p14="http://schemas.microsoft.com/office/powerpoint/2010/main" val="3961775067"/>
              </p:ext>
            </p:extLst>
          </p:nvPr>
        </p:nvGraphicFramePr>
        <p:xfrm>
          <a:off x="800100" y="1587500"/>
          <a:ext cx="7886700" cy="2743200"/>
        </p:xfrm>
        <a:graphic>
          <a:graphicData uri="http://schemas.openxmlformats.org/drawingml/2006/table">
            <a:tbl>
              <a:tblPr firstRow="1" bandRow="1">
                <a:tableStyleId>{21E4AEA4-8DFA-4A89-87EB-49C32662AFE0}</a:tableStyleId>
              </a:tblPr>
              <a:tblGrid>
                <a:gridCol w="1866900">
                  <a:extLst>
                    <a:ext uri="{9D8B030D-6E8A-4147-A177-3AD203B41FA5}">
                      <a16:colId xmlns:a16="http://schemas.microsoft.com/office/drawing/2014/main" val="2031866125"/>
                    </a:ext>
                  </a:extLst>
                </a:gridCol>
                <a:gridCol w="6019800">
                  <a:extLst>
                    <a:ext uri="{9D8B030D-6E8A-4147-A177-3AD203B41FA5}">
                      <a16:colId xmlns:a16="http://schemas.microsoft.com/office/drawing/2014/main" val="1642340511"/>
                    </a:ext>
                  </a:extLst>
                </a:gridCol>
              </a:tblGrid>
              <a:tr h="2365471">
                <a:tc>
                  <a:txBody>
                    <a:bodyPr/>
                    <a:lstStyle/>
                    <a:p>
                      <a:endParaRPr lang="en-US" dirty="0"/>
                    </a:p>
                  </a:txBody>
                  <a:tcPr>
                    <a:solidFill>
                      <a:schemeClr val="bg1"/>
                    </a:solidFill>
                  </a:tcPr>
                </a:tc>
                <a:tc>
                  <a:txBody>
                    <a:bodyPr/>
                    <a:lstStyle/>
                    <a:p>
                      <a:r>
                        <a:rPr lang="en-US" sz="1800" b="1" kern="1200" dirty="0">
                          <a:solidFill>
                            <a:schemeClr val="tx1"/>
                          </a:solidFill>
                          <a:effectLst/>
                          <a:latin typeface="+mn-lt"/>
                          <a:ea typeface="+mn-ea"/>
                          <a:cs typeface="+mn-cs"/>
                        </a:rPr>
                        <a:t>God and Life (Grades 9-12)</a:t>
                      </a:r>
                    </a:p>
                    <a:p>
                      <a:r>
                        <a:rPr lang="en-US" sz="1800" b="0" kern="1200" dirty="0">
                          <a:solidFill>
                            <a:schemeClr val="tx1"/>
                          </a:solidFill>
                          <a:effectLst/>
                          <a:latin typeface="+mn-lt"/>
                          <a:ea typeface="+mn-ea"/>
                          <a:cs typeface="+mn-cs"/>
                        </a:rPr>
                        <a:t>God and Life helps youth understand their call to a life of discipleship. God and Life focuses on the life of the Apostle Paul as recorded in Acts 9:1-31, that describes how Paul encountered Christ and was changed forever. Youth plan for daily Bible reading, experience the joy of serving others, write a statement of commitment, and explore what it means to live one's life for Christ.</a:t>
                      </a:r>
                      <a:r>
                        <a:rPr lang="en-US" b="0" dirty="0">
                          <a:solidFill>
                            <a:schemeClr val="tx1"/>
                          </a:solidFill>
                          <a:effectLst/>
                        </a:rPr>
                        <a:t> They have the opportunity to interview their pastor on his/her life decision to pursue an occupation of ministry.</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744122372"/>
                  </a:ext>
                </a:extLst>
              </a:tr>
            </a:tbl>
          </a:graphicData>
        </a:graphic>
      </p:graphicFrame>
      <p:pic>
        <p:nvPicPr>
          <p:cNvPr id="7" name="Picture 6">
            <a:extLst>
              <a:ext uri="{FF2B5EF4-FFF2-40B4-BE49-F238E27FC236}">
                <a16:creationId xmlns:a16="http://schemas.microsoft.com/office/drawing/2014/main" id="{E5B6B84F-151B-C44E-8734-16904D66D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989" y="1587500"/>
            <a:ext cx="1013968" cy="2194560"/>
          </a:xfrm>
          <a:prstGeom prst="rect">
            <a:avLst/>
          </a:prstGeom>
        </p:spPr>
      </p:pic>
      <p:sp>
        <p:nvSpPr>
          <p:cNvPr id="3" name="Slide Number Placeholder 2">
            <a:extLst>
              <a:ext uri="{FF2B5EF4-FFF2-40B4-BE49-F238E27FC236}">
                <a16:creationId xmlns:a16="http://schemas.microsoft.com/office/drawing/2014/main" id="{68A326CE-F80E-3DDE-BBD1-60D65E0E9DCC}"/>
              </a:ext>
            </a:extLst>
          </p:cNvPr>
          <p:cNvSpPr>
            <a:spLocks noGrp="1"/>
          </p:cNvSpPr>
          <p:nvPr>
            <p:ph type="sldNum" sz="quarter" idx="12"/>
          </p:nvPr>
        </p:nvSpPr>
        <p:spPr/>
        <p:txBody>
          <a:bodyPr/>
          <a:lstStyle/>
          <a:p>
            <a:fld id="{134E37FE-0AEF-914E-875F-3EC3C2A59AF9}" type="slidenum">
              <a:rPr lang="en-US" smtClean="0"/>
              <a:t>9</a:t>
            </a:fld>
            <a:endParaRPr lang="en-US" dirty="0"/>
          </a:p>
        </p:txBody>
      </p:sp>
    </p:spTree>
    <p:extLst>
      <p:ext uri="{BB962C8B-B14F-4D97-AF65-F5344CB8AC3E}">
        <p14:creationId xmlns:p14="http://schemas.microsoft.com/office/powerpoint/2010/main" val="75046223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5FA8"/>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1843</TotalTime>
  <Words>2436</Words>
  <Application>Microsoft Macintosh PowerPoint</Application>
  <PresentationFormat>On-screen Show (4:3)</PresentationFormat>
  <Paragraphs>119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Monotype Sorts</vt:lpstr>
      <vt:lpstr>ヒラギノ角ゴ Pro W3</vt:lpstr>
      <vt:lpstr>Office Theme</vt:lpstr>
      <vt:lpstr>Religious Recognitions for Lutherans</vt:lpstr>
      <vt:lpstr>Religious Emblems Programs</vt:lpstr>
      <vt:lpstr>The Religious Emblems Programs are encouraged by</vt:lpstr>
      <vt:lpstr>Religious Emblems Programs</vt:lpstr>
      <vt:lpstr>How do the Religious Emblems become Lutheran</vt:lpstr>
      <vt:lpstr>What are the Lutheran Recognitions?</vt:lpstr>
      <vt:lpstr>What are the Lutheran Recognitions?</vt:lpstr>
      <vt:lpstr>What are the Lutheran Recognitions?</vt:lpstr>
      <vt:lpstr>What are the Lutheran Recognitions?</vt:lpstr>
      <vt:lpstr>Additional Faith Recognitions</vt:lpstr>
      <vt:lpstr>Additional Faith Recognitions</vt:lpstr>
      <vt:lpstr>Adult Recognitions</vt:lpstr>
      <vt:lpstr>Additional Adult Recognitions</vt:lpstr>
      <vt:lpstr>Resources</vt:lpstr>
      <vt:lpstr>Resources</vt:lpstr>
      <vt:lpstr>Who is NLAS?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Recognitions for Lutherans</dc:title>
  <dc:creator>Wayne Stuckey</dc:creator>
  <cp:lastModifiedBy>Wayne Stuckey</cp:lastModifiedBy>
  <cp:revision>151</cp:revision>
  <cp:lastPrinted>2026-03-16T20:19:56Z</cp:lastPrinted>
  <dcterms:created xsi:type="dcterms:W3CDTF">2022-03-07T21:03:57Z</dcterms:created>
  <dcterms:modified xsi:type="dcterms:W3CDTF">2026-03-16T20:21:18Z</dcterms:modified>
</cp:coreProperties>
</file>