
<file path=[Content_Types].xml><?xml version="1.0" encoding="utf-8"?>
<Types xmlns="http://schemas.openxmlformats.org/package/2006/content-types">
  <Default Extension="(null)" ContentType="image/x-e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3"/>
  </p:notesMasterIdLst>
  <p:sldIdLst>
    <p:sldId id="256" r:id="rId2"/>
    <p:sldId id="380" r:id="rId3"/>
    <p:sldId id="377" r:id="rId4"/>
    <p:sldId id="371" r:id="rId5"/>
    <p:sldId id="378" r:id="rId6"/>
    <p:sldId id="379" r:id="rId7"/>
    <p:sldId id="367" r:id="rId8"/>
    <p:sldId id="373" r:id="rId9"/>
    <p:sldId id="376" r:id="rId10"/>
    <p:sldId id="357" r:id="rId11"/>
    <p:sldId id="370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W0Qt6xWvTczgM2SdqPCqDQ==" hashData="Hv+vfxCh/ovuMJtlwfiX6srPrQGbOUJUEP65A0g2joOyTu6SrrQ5C27w11eQ+DmoDiDGQHPpzpg45xMlNXy1YA=="/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4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266"/>
    <p:restoredTop sz="85564"/>
  </p:normalViewPr>
  <p:slideViewPr>
    <p:cSldViewPr snapToGrid="0" snapToObjects="1">
      <p:cViewPr varScale="1">
        <p:scale>
          <a:sx n="120" d="100"/>
          <a:sy n="120" d="100"/>
        </p:scale>
        <p:origin x="2936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97" d="100"/>
          <a:sy n="97" d="100"/>
        </p:scale>
        <p:origin x="4328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A487B5-120D-3A43-AA18-78F2B37762DF}" type="datetimeFigureOut">
              <a:rPr lang="en-US" smtClean="0"/>
              <a:t>3/16/26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58AF56-E38A-784B-91CC-7316C3261A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716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/>
              <a:t>Prepared by Wayne Stuckey,</a:t>
            </a:r>
          </a:p>
          <a:p>
            <a:r>
              <a:rPr lang="en-US" sz="1200" dirty="0"/>
              <a:t>National Lutheran Association on Scouting</a:t>
            </a:r>
          </a:p>
          <a:p>
            <a:r>
              <a:rPr lang="en-US" sz="1200" dirty="0" err="1"/>
              <a:t>wstuckey.nlas@gmail.com</a:t>
            </a:r>
            <a:endParaRPr lang="en-US" sz="1200" dirty="0"/>
          </a:p>
          <a:p>
            <a:r>
              <a:rPr lang="en-US" sz="1200" dirty="0"/>
              <a:t>03_15_2026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58AF56-E38A-784B-91CC-7316C3261AC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555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Links checked and updated 03_15_2026</a:t>
            </a:r>
          </a:p>
        </p:txBody>
      </p:sp>
    </p:spTree>
    <p:extLst>
      <p:ext uri="{BB962C8B-B14F-4D97-AF65-F5344CB8AC3E}">
        <p14:creationId xmlns:p14="http://schemas.microsoft.com/office/powerpoint/2010/main" val="35217305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58AF56-E38A-784B-91CC-7316C3261AC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192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58AF56-E38A-784B-91CC-7316C3261AC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4229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D7CC56-789B-17F1-E462-9B4DEF1713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>
            <a:extLst>
              <a:ext uri="{FF2B5EF4-FFF2-40B4-BE49-F238E27FC236}">
                <a16:creationId xmlns:a16="http://schemas.microsoft.com/office/drawing/2014/main" id="{B57C2B77-8252-4E03-96BD-6655B4FAB5E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4995" name="Rectangle 3">
            <a:extLst>
              <a:ext uri="{FF2B5EF4-FFF2-40B4-BE49-F238E27FC236}">
                <a16:creationId xmlns:a16="http://schemas.microsoft.com/office/drawing/2014/main" id="{D14B4EC6-6B97-4655-E7FB-B303EABE40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Nothing supersedes the authority of the pastor, congregation and the parents regarding the spiritual welfare of Lutheran youth in scout-type programs</a:t>
            </a:r>
            <a:r>
              <a:rPr lang="en-US" baseline="30000" dirty="0"/>
              <a:t>1</a:t>
            </a:r>
          </a:p>
          <a:p>
            <a:r>
              <a:rPr lang="en-US" baseline="30000" dirty="0">
                <a:latin typeface="Arial" charset="0"/>
                <a:ea typeface="ＭＳ Ｐゴシック" charset="0"/>
                <a:cs typeface="ＭＳ Ｐゴシック" charset="0"/>
              </a:rPr>
              <a:t>1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Letter from Chief Scout Executive </a:t>
            </a:r>
            <a:r>
              <a:rPr lang="en-US" dirty="0" err="1">
                <a:latin typeface="Arial" charset="0"/>
                <a:ea typeface="ＭＳ Ｐゴシック" charset="0"/>
                <a:cs typeface="ＭＳ Ｐゴシック" charset="0"/>
              </a:rPr>
              <a:t>Erbert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 K. </a:t>
            </a:r>
            <a:r>
              <a:rPr lang="en-US" dirty="0" err="1">
                <a:latin typeface="Arial" charset="0"/>
                <a:ea typeface="ＭＳ Ｐゴシック" charset="0"/>
                <a:cs typeface="ＭＳ Ｐゴシック" charset="0"/>
              </a:rPr>
              <a:t>Fretwell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 to the Lutheran Committee on Scouting, paraphrased</a:t>
            </a:r>
          </a:p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The Scouting in the Lutheran Church Manual claimed for pastors and congregations the sole, unrestricted right of the local Lutheran church committee (which includes the pastor) to control everything of a religious nature that is to be super-imposed upon the official scouting program</a:t>
            </a:r>
            <a:r>
              <a:rPr lang="en-US" baseline="30000" dirty="0"/>
              <a:t>2</a:t>
            </a:r>
            <a:endParaRPr lang="en-US" dirty="0">
              <a:latin typeface="+mn-lt"/>
            </a:endParaRPr>
          </a:p>
          <a:p>
            <a:r>
              <a:rPr lang="en-US" b="1" baseline="30000" dirty="0">
                <a:effectLst/>
                <a:latin typeface="Calibri" charset="0"/>
                <a:ea typeface="ヒラギノ角ゴ Pro W3" charset="0"/>
              </a:rPr>
              <a:t>2</a:t>
            </a:r>
            <a:r>
              <a:rPr lang="en-US" b="1" dirty="0">
                <a:effectLst/>
                <a:latin typeface="Calibri" charset="0"/>
                <a:ea typeface="ヒラギノ角ゴ Pro W3" charset="0"/>
              </a:rPr>
              <a:t>“Scouting in the Lutheran Church” </a:t>
            </a:r>
            <a:r>
              <a:rPr lang="en-US" b="0" dirty="0">
                <a:effectLst/>
                <a:latin typeface="Calibri" charset="0"/>
                <a:ea typeface="ヒラギノ角ゴ Pro W3" charset="0"/>
              </a:rPr>
              <a:t>A Manual of Policies and Procedures, prepared by the National Lutheran Commission on Scouting, 1937, distributed by Office of National Youth Agency Relationships, Lutheran Council in the U.S.A.</a:t>
            </a:r>
          </a:p>
          <a:p>
            <a:endParaRPr lang="en-US" b="0" dirty="0">
              <a:effectLst/>
              <a:latin typeface="Calibri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P.R.A.Y. Web Store https://</a:t>
            </a:r>
            <a:r>
              <a:rPr lang="en-US" dirty="0" err="1">
                <a:latin typeface="Arial" charset="0"/>
                <a:ea typeface="ＭＳ Ｐゴシック" charset="0"/>
                <a:cs typeface="ＭＳ Ｐゴシック" charset="0"/>
              </a:rPr>
              <a:t>store.praypub.org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78625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Religious Emblems Coordinator https://</a:t>
            </a:r>
            <a:r>
              <a:rPr lang="en-US" dirty="0" err="1">
                <a:latin typeface="Arial" charset="0"/>
                <a:ea typeface="ＭＳ Ｐゴシック" charset="0"/>
                <a:cs typeface="ＭＳ Ｐゴシック" charset="0"/>
              </a:rPr>
              <a:t>www.praypub.org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/rec-info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2025 Virtual Religious Emblems courses https://</a:t>
            </a:r>
            <a:r>
              <a:rPr lang="en-US" dirty="0" err="1">
                <a:latin typeface="Arial" charset="0"/>
                <a:ea typeface="ＭＳ Ｐゴシック" charset="0"/>
                <a:cs typeface="ＭＳ Ｐゴシック" charset="0"/>
              </a:rPr>
              <a:t>dutytogodbsa.org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/portfolio/2025-virtual-religious-emblems-programs/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Look for virtual religious emblems courses at https://</a:t>
            </a:r>
            <a:r>
              <a:rPr lang="en-US" dirty="0" err="1">
                <a:latin typeface="Arial" charset="0"/>
                <a:ea typeface="ＭＳ Ｐゴシック" charset="0"/>
                <a:cs typeface="ＭＳ Ｐゴシック" charset="0"/>
              </a:rPr>
              <a:t>dutytogodbsa.org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 -&gt; Blog</a:t>
            </a:r>
          </a:p>
        </p:txBody>
      </p:sp>
    </p:spTree>
    <p:extLst>
      <p:ext uri="{BB962C8B-B14F-4D97-AF65-F5344CB8AC3E}">
        <p14:creationId xmlns:p14="http://schemas.microsoft.com/office/powerpoint/2010/main" val="31712720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E6BF2C-33E9-8F03-0B24-56395FA8FC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>
            <a:extLst>
              <a:ext uri="{FF2B5EF4-FFF2-40B4-BE49-F238E27FC236}">
                <a16:creationId xmlns:a16="http://schemas.microsoft.com/office/drawing/2014/main" id="{43A0443B-4778-B759-4CC8-C22563A9955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4995" name="Rectangle 3">
            <a:extLst>
              <a:ext uri="{FF2B5EF4-FFF2-40B4-BE49-F238E27FC236}">
                <a16:creationId xmlns:a16="http://schemas.microsoft.com/office/drawing/2014/main" id="{07AA1C56-766A-82ED-18BB-8A9AD6C719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P.R.A.Y. Web Store https://</a:t>
            </a:r>
            <a:r>
              <a:rPr lang="en-US" dirty="0" err="1">
                <a:latin typeface="Arial" charset="0"/>
                <a:ea typeface="ＭＳ Ｐゴシック" charset="0"/>
                <a:cs typeface="ＭＳ Ｐゴシック" charset="0"/>
              </a:rPr>
              <a:t>store.praypub.org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Online resources from P.R.A.Y. https://</a:t>
            </a:r>
            <a:r>
              <a:rPr lang="en-US" dirty="0" err="1">
                <a:latin typeface="Arial" charset="0"/>
                <a:ea typeface="ＭＳ Ｐゴシック" charset="0"/>
                <a:cs typeface="ＭＳ Ｐゴシック" charset="0"/>
              </a:rPr>
              <a:t>praypub.org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/documents-resources</a:t>
            </a:r>
          </a:p>
        </p:txBody>
      </p:sp>
    </p:spTree>
    <p:extLst>
      <p:ext uri="{BB962C8B-B14F-4D97-AF65-F5344CB8AC3E}">
        <p14:creationId xmlns:p14="http://schemas.microsoft.com/office/powerpoint/2010/main" val="11397059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640AC4-7EAD-ABF6-942D-5D468CA6CC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>
            <a:extLst>
              <a:ext uri="{FF2B5EF4-FFF2-40B4-BE49-F238E27FC236}">
                <a16:creationId xmlns:a16="http://schemas.microsoft.com/office/drawing/2014/main" id="{A7A2F1F2-D69B-701B-02A5-DEA40D0E0CA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4995" name="Rectangle 3">
            <a:extLst>
              <a:ext uri="{FF2B5EF4-FFF2-40B4-BE49-F238E27FC236}">
                <a16:creationId xmlns:a16="http://schemas.microsoft.com/office/drawing/2014/main" id="{D66309E3-B194-C1D9-B1FC-A47BB74767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Online resources from P.R.A.Y. https://</a:t>
            </a:r>
            <a:r>
              <a:rPr lang="en-US" dirty="0" err="1">
                <a:latin typeface="Arial" charset="0"/>
                <a:ea typeface="ＭＳ Ｐゴシック" charset="0"/>
                <a:cs typeface="ＭＳ Ｐゴシック" charset="0"/>
              </a:rPr>
              <a:t>praypub.org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/documents-resources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P.R.A.Y. Web Store https://</a:t>
            </a:r>
            <a:r>
              <a:rPr lang="en-US" dirty="0" err="1">
                <a:latin typeface="Arial" charset="0"/>
                <a:ea typeface="ＭＳ Ｐゴシック" charset="0"/>
                <a:cs typeface="ＭＳ Ｐゴシック" charset="0"/>
              </a:rPr>
              <a:t>store.praypub.org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54144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P.R.A.Y. Web Store https://</a:t>
            </a:r>
            <a:r>
              <a:rPr lang="en-US" dirty="0" err="1">
                <a:latin typeface="Arial" charset="0"/>
                <a:ea typeface="ＭＳ Ｐゴシック" charset="0"/>
                <a:cs typeface="ＭＳ Ｐゴシック" charset="0"/>
              </a:rPr>
              <a:t>store.praypub.org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10994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22107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6931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(null)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E37FE-0AEF-914E-875F-3EC3C2A59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0399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E37FE-0AEF-914E-875F-3EC3C2A59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261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E37FE-0AEF-914E-875F-3EC3C2A59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472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0799" y="136524"/>
            <a:ext cx="6776001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0100" y="1899752"/>
            <a:ext cx="7886700" cy="23092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E37FE-0AEF-914E-875F-3EC3C2A59AF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4A7854E-8FA8-0346-8B0D-938FE849E93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56692" y="199406"/>
            <a:ext cx="1097280" cy="1097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219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E37FE-0AEF-914E-875F-3EC3C2A59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6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E37FE-0AEF-914E-875F-3EC3C2A59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902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E37FE-0AEF-914E-875F-3EC3C2A59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397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E37FE-0AEF-914E-875F-3EC3C2A59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318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E37FE-0AEF-914E-875F-3EC3C2A59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131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E37FE-0AEF-914E-875F-3EC3C2A59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389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E37FE-0AEF-914E-875F-3EC3C2A59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35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8773" y="2148204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3867699"/>
            <a:ext cx="7886700" cy="23092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4E37FE-0AEF-914E-875F-3EC3C2A59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624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(null)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10F41F-06E3-1B43-A4DA-D4D1304690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4495" y="2486964"/>
            <a:ext cx="8186895" cy="1289277"/>
          </a:xfrm>
        </p:spPr>
        <p:txBody>
          <a:bodyPr>
            <a:normAutofit fontScale="90000"/>
          </a:bodyPr>
          <a:lstStyle/>
          <a:p>
            <a:r>
              <a:rPr lang="en-US" sz="4800" dirty="0"/>
              <a:t>How Do I Get the Lutheran Religious Recognitions?</a:t>
            </a:r>
            <a:br>
              <a:rPr lang="en-US" sz="4800" dirty="0"/>
            </a:br>
            <a:r>
              <a:rPr lang="en-US" sz="3100" dirty="0"/>
              <a:t>(for youth and adults)</a:t>
            </a:r>
            <a:endParaRPr lang="en-US" sz="4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A94E0D-43D4-6B4A-976C-FFE91A9D44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059241"/>
            <a:ext cx="6858000" cy="1655762"/>
          </a:xfrm>
        </p:spPr>
        <p:txBody>
          <a:bodyPr/>
          <a:lstStyle/>
          <a:p>
            <a:r>
              <a:rPr lang="en-US" sz="2800" dirty="0"/>
              <a:t>National Lutheran Association on Scouting</a:t>
            </a:r>
          </a:p>
          <a:p>
            <a:r>
              <a:rPr lang="en-US" sz="2000" dirty="0"/>
              <a:t>https://</a:t>
            </a:r>
            <a:r>
              <a:rPr lang="en-US" sz="2000" dirty="0" err="1"/>
              <a:t>www.nlas.org</a:t>
            </a:r>
            <a:endParaRPr lang="en-US" sz="2000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24716FC-A2E3-5B48-A031-38122ED849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924" y="136619"/>
            <a:ext cx="2011680" cy="2011680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F107CF-7FE8-BF6D-74B3-FF1DEDCAB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E37FE-0AEF-914E-875F-3EC3C2A59AF9}" type="slidenum">
              <a:rPr lang="en-US" smtClean="0"/>
              <a:t>1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30CDD3B-7660-23F4-061B-A97494E9E5E2}"/>
              </a:ext>
            </a:extLst>
          </p:cNvPr>
          <p:cNvSpPr txBox="1"/>
          <p:nvPr/>
        </p:nvSpPr>
        <p:spPr>
          <a:xfrm>
            <a:off x="3052839" y="5558764"/>
            <a:ext cx="31211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This presentation is available at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8246E07-172B-A1FD-A6E6-78148ABE6F6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88427" y="5057630"/>
            <a:ext cx="137160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4091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1023162" y="109383"/>
            <a:ext cx="7119937" cy="1143000"/>
          </a:xfrm>
        </p:spPr>
        <p:txBody>
          <a:bodyPr/>
          <a:lstStyle/>
          <a:p>
            <a:pPr algn="ctr" eaLnBrk="1" hangingPunct="1"/>
            <a:r>
              <a:rPr lang="en-US" sz="4000" dirty="0">
                <a:latin typeface="+mj-lt"/>
                <a:ea typeface="ＭＳ Ｐゴシック" charset="0"/>
                <a:cs typeface="ＭＳ Ｐゴシック" charset="0"/>
              </a:rPr>
              <a:t>Resources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25BA9-E01E-F14C-81E5-4150711F1901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2736A6-2B7A-0A4C-A070-2F59076F57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099" y="1257299"/>
            <a:ext cx="8931189" cy="5099051"/>
          </a:xfrm>
        </p:spPr>
        <p:txBody>
          <a:bodyPr>
            <a:noAutofit/>
          </a:bodyPr>
          <a:lstStyle/>
          <a:p>
            <a:r>
              <a:rPr lang="en-US" sz="1800" dirty="0">
                <a:ea typeface="ＭＳ Ｐゴシック" charset="0"/>
                <a:cs typeface="ＭＳ Ｐゴシック" charset="0"/>
              </a:rPr>
              <a:t>PRAY Program description – https://</a:t>
            </a:r>
            <a:r>
              <a:rPr lang="en-US" sz="1800" dirty="0" err="1">
                <a:ea typeface="ＭＳ Ｐゴシック" charset="0"/>
                <a:cs typeface="ＭＳ Ｐゴシック" charset="0"/>
              </a:rPr>
              <a:t>www.praypub.org</a:t>
            </a:r>
            <a:r>
              <a:rPr lang="en-US" sz="1800" dirty="0">
                <a:ea typeface="ＭＳ Ｐゴシック" charset="0"/>
                <a:cs typeface="ＭＳ Ｐゴシック" charset="0"/>
              </a:rPr>
              <a:t>/pray</a:t>
            </a:r>
          </a:p>
          <a:p>
            <a:r>
              <a:rPr lang="en-US" sz="1800" dirty="0">
                <a:ea typeface="ＭＳ Ｐゴシック" charset="0"/>
                <a:cs typeface="ＭＳ Ｐゴシック" charset="0"/>
              </a:rPr>
              <a:t>P.R.A.Y. resources for Scouting America – https://</a:t>
            </a:r>
            <a:r>
              <a:rPr lang="en-US" sz="1800" dirty="0" err="1">
                <a:ea typeface="ＭＳ Ｐゴシック" charset="0"/>
                <a:cs typeface="ＭＳ Ｐゴシック" charset="0"/>
              </a:rPr>
              <a:t>www.praypub.org</a:t>
            </a:r>
            <a:r>
              <a:rPr lang="en-US" sz="1800" dirty="0">
                <a:ea typeface="ＭＳ Ｐゴシック" charset="0"/>
                <a:cs typeface="ＭＳ Ｐゴシック" charset="0"/>
              </a:rPr>
              <a:t>/scouting-</a:t>
            </a:r>
            <a:r>
              <a:rPr lang="en-US" sz="1800" dirty="0" err="1">
                <a:ea typeface="ＭＳ Ｐゴシック" charset="0"/>
                <a:cs typeface="ＭＳ Ｐゴシック" charset="0"/>
              </a:rPr>
              <a:t>america</a:t>
            </a:r>
            <a:endParaRPr lang="en-US" sz="1800" dirty="0">
              <a:ea typeface="ＭＳ Ｐゴシック" charset="0"/>
              <a:cs typeface="ＭＳ Ｐゴシック" charset="0"/>
            </a:endParaRPr>
          </a:p>
          <a:p>
            <a:r>
              <a:rPr lang="en-US" sz="1800" dirty="0">
                <a:ea typeface="ＭＳ Ｐゴシック" charset="0"/>
                <a:cs typeface="ＭＳ Ｐゴシック" charset="0"/>
              </a:rPr>
              <a:t>P.R.A.Y. resources for Girl Scouts – https://</a:t>
            </a:r>
            <a:r>
              <a:rPr lang="en-US" sz="1800" dirty="0" err="1">
                <a:ea typeface="ＭＳ Ｐゴシック" charset="0"/>
                <a:cs typeface="ＭＳ Ｐゴシック" charset="0"/>
              </a:rPr>
              <a:t>www.praypub.org</a:t>
            </a:r>
            <a:r>
              <a:rPr lang="en-US" sz="1800" dirty="0">
                <a:ea typeface="ＭＳ Ｐゴシック" charset="0"/>
                <a:cs typeface="ＭＳ Ｐゴシック" charset="0"/>
              </a:rPr>
              <a:t>/</a:t>
            </a:r>
            <a:r>
              <a:rPr lang="en-US" sz="1800" dirty="0" err="1">
                <a:ea typeface="ＭＳ Ｐゴシック" charset="0"/>
                <a:cs typeface="ＭＳ Ｐゴシック" charset="0"/>
              </a:rPr>
              <a:t>gsusa</a:t>
            </a:r>
            <a:endParaRPr lang="en-US" sz="1800" dirty="0">
              <a:ea typeface="ＭＳ Ｐゴシック" charset="0"/>
              <a:cs typeface="ＭＳ Ｐゴシック" charset="0"/>
            </a:endParaRPr>
          </a:p>
          <a:p>
            <a:r>
              <a:rPr lang="en-US" sz="1800" dirty="0">
                <a:solidFill>
                  <a:srgbClr val="005493"/>
                </a:solidFill>
                <a:ea typeface="ＭＳ Ｐゴシック" charset="0"/>
                <a:cs typeface="ＭＳ Ｐゴシック" charset="0"/>
              </a:rPr>
              <a:t>Online resources from P.R.A.Y. – https://</a:t>
            </a:r>
            <a:r>
              <a:rPr lang="en-US" sz="1800" dirty="0" err="1">
                <a:solidFill>
                  <a:srgbClr val="005493"/>
                </a:solidFill>
                <a:ea typeface="ＭＳ Ｐゴシック" charset="0"/>
                <a:cs typeface="ＭＳ Ｐゴシック" charset="0"/>
              </a:rPr>
              <a:t>praypub.org</a:t>
            </a:r>
            <a:r>
              <a:rPr lang="en-US" sz="1800" dirty="0">
                <a:solidFill>
                  <a:srgbClr val="005493"/>
                </a:solidFill>
                <a:ea typeface="ＭＳ Ｐゴシック" charset="0"/>
                <a:cs typeface="ＭＳ Ｐゴシック" charset="0"/>
              </a:rPr>
              <a:t>/documents-resources</a:t>
            </a:r>
          </a:p>
          <a:p>
            <a:r>
              <a:rPr lang="en-US" sz="1800" dirty="0">
                <a:solidFill>
                  <a:srgbClr val="005493"/>
                </a:solidFill>
                <a:ea typeface="ＭＳ Ｐゴシック" charset="0"/>
                <a:cs typeface="ＭＳ Ｐゴシック" charset="0"/>
              </a:rPr>
              <a:t>P.R.A.Y. Web Store – https://</a:t>
            </a:r>
            <a:r>
              <a:rPr lang="en-US" sz="1800" dirty="0" err="1">
                <a:solidFill>
                  <a:srgbClr val="005493"/>
                </a:solidFill>
                <a:ea typeface="ＭＳ Ｐゴシック" charset="0"/>
                <a:cs typeface="ＭＳ Ｐゴシック" charset="0"/>
              </a:rPr>
              <a:t>store.praypub.org</a:t>
            </a:r>
            <a:endParaRPr lang="en-US" sz="1800" dirty="0">
              <a:solidFill>
                <a:srgbClr val="005493"/>
              </a:solidFill>
              <a:ea typeface="ＭＳ Ｐゴシック" charset="0"/>
              <a:cs typeface="ＭＳ Ｐゴシック" charset="0"/>
            </a:endParaRPr>
          </a:p>
          <a:p>
            <a:r>
              <a:rPr lang="en-US" sz="1800" dirty="0">
                <a:ea typeface="ＭＳ Ｐゴシック" charset="0"/>
              </a:rPr>
              <a:t>P.R.A.Y. virtual Religious Emblems classes </a:t>
            </a:r>
            <a:r>
              <a:rPr lang="en-US" sz="1800" dirty="0">
                <a:ea typeface="ＭＳ Ｐゴシック" charset="0"/>
                <a:cs typeface="ＭＳ Ｐゴシック" charset="0"/>
              </a:rPr>
              <a:t>–</a:t>
            </a:r>
            <a:r>
              <a:rPr lang="en-US" sz="1800" dirty="0">
                <a:ea typeface="ＭＳ Ｐゴシック" charset="0"/>
              </a:rPr>
              <a:t> https://</a:t>
            </a:r>
            <a:r>
              <a:rPr lang="en-US" sz="1800" dirty="0" err="1">
                <a:ea typeface="ＭＳ Ｐゴシック" charset="0"/>
              </a:rPr>
              <a:t>www.praypub.org</a:t>
            </a:r>
            <a:r>
              <a:rPr lang="en-US" sz="1800" dirty="0">
                <a:ea typeface="ＭＳ Ｐゴシック" charset="0"/>
              </a:rPr>
              <a:t>/virtual-resources</a:t>
            </a:r>
            <a:endParaRPr lang="en-US" sz="1800" dirty="0">
              <a:ea typeface="ＭＳ Ｐゴシック" charset="0"/>
              <a:cs typeface="ＭＳ Ｐゴシック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1800" dirty="0">
                <a:ea typeface="ＭＳ Ｐゴシック" charset="0"/>
              </a:rPr>
              <a:t>Scouting America chart of Religious Emblems </a:t>
            </a:r>
            <a:r>
              <a:rPr lang="en-US" sz="1800" dirty="0">
                <a:ea typeface="ＭＳ Ｐゴシック" charset="0"/>
                <a:cs typeface="ＭＳ Ｐゴシック" charset="0"/>
              </a:rPr>
              <a:t>–</a:t>
            </a:r>
            <a:r>
              <a:rPr lang="en-US" sz="1800" dirty="0">
                <a:ea typeface="ＭＳ Ｐゴシック" charset="0"/>
              </a:rPr>
              <a:t>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sz="1800" dirty="0">
                <a:solidFill>
                  <a:schemeClr val="tx2"/>
                </a:solidFill>
              </a:rPr>
              <a:t>	</a:t>
            </a:r>
            <a:r>
              <a:rPr lang="en-US" sz="1800" b="1" dirty="0">
                <a:solidFill>
                  <a:schemeClr val="tx2"/>
                </a:solidFill>
              </a:rPr>
              <a:t> </a:t>
            </a:r>
            <a:r>
              <a:rPr lang="en-US" sz="1800" dirty="0">
                <a:solidFill>
                  <a:schemeClr val="tx2"/>
                </a:solidFill>
              </a:rPr>
              <a:t>https://</a:t>
            </a:r>
            <a:r>
              <a:rPr lang="en-US" sz="1800" dirty="0" err="1">
                <a:solidFill>
                  <a:schemeClr val="tx2"/>
                </a:solidFill>
              </a:rPr>
              <a:t>dutytogodbsa.org</a:t>
            </a:r>
            <a:r>
              <a:rPr lang="en-US" sz="1800" dirty="0">
                <a:solidFill>
                  <a:schemeClr val="tx2"/>
                </a:solidFill>
              </a:rPr>
              <a:t>/portfolio/religious-emblems-brochure/</a:t>
            </a:r>
          </a:p>
          <a:p>
            <a:r>
              <a:rPr lang="en-US" sz="1800" dirty="0">
                <a:ea typeface="ＭＳ Ｐゴシック" charset="0"/>
              </a:rPr>
              <a:t>GS-USA chart of Religious Recognitions </a:t>
            </a:r>
            <a:r>
              <a:rPr lang="en-US" sz="1800" dirty="0">
                <a:ea typeface="ＭＳ Ｐゴシック" charset="0"/>
                <a:cs typeface="ＭＳ Ｐゴシック" charset="0"/>
              </a:rPr>
              <a:t>–</a:t>
            </a:r>
            <a:r>
              <a:rPr lang="en-US" sz="1800" dirty="0">
                <a:ea typeface="ＭＳ Ｐゴシック" charset="0"/>
              </a:rPr>
              <a:t> 	https://</a:t>
            </a:r>
            <a:r>
              <a:rPr lang="en-US" sz="1800" dirty="0" err="1">
                <a:ea typeface="ＭＳ Ｐゴシック" charset="0"/>
              </a:rPr>
              <a:t>www.girlscouts.org</a:t>
            </a:r>
            <a:r>
              <a:rPr lang="en-US" sz="1800" dirty="0">
                <a:ea typeface="ＭＳ Ｐゴシック" charset="0"/>
              </a:rPr>
              <a:t>/content/dam/</a:t>
            </a:r>
            <a:r>
              <a:rPr lang="en-US" sz="1800" dirty="0" err="1">
                <a:ea typeface="ＭＳ Ｐゴシック" charset="0"/>
              </a:rPr>
              <a:t>girlscouts-gsusa</a:t>
            </a:r>
            <a:r>
              <a:rPr lang="en-US" sz="1800" dirty="0">
                <a:ea typeface="ＭＳ Ｐゴシック" charset="0"/>
              </a:rPr>
              <a:t>/forms-and-documents/about-girl-scouts/</a:t>
            </a:r>
            <a:r>
              <a:rPr lang="en-US" sz="1800" dirty="0" err="1">
                <a:ea typeface="ＭＳ Ｐゴシック" charset="0"/>
              </a:rPr>
              <a:t>gs</a:t>
            </a:r>
            <a:r>
              <a:rPr lang="en-US" sz="1800" dirty="0">
                <a:ea typeface="ＭＳ Ｐゴシック" charset="0"/>
              </a:rPr>
              <a:t>-and-faith/</a:t>
            </a:r>
            <a:r>
              <a:rPr lang="en-US" sz="1800" dirty="0" err="1">
                <a:ea typeface="ＭＳ Ｐゴシック" charset="0"/>
              </a:rPr>
              <a:t>PRAY_Chart.pdf</a:t>
            </a:r>
            <a:endParaRPr lang="en-US" sz="1800" dirty="0">
              <a:ea typeface="ＭＳ Ｐゴシック" charset="0"/>
            </a:endParaRPr>
          </a:p>
          <a:p>
            <a:r>
              <a:rPr lang="en-US" sz="1800" dirty="0">
                <a:ea typeface="ＭＳ Ｐゴシック" charset="0"/>
              </a:rPr>
              <a:t>Lutheran Awards Brochure </a:t>
            </a:r>
            <a:r>
              <a:rPr lang="en-US" sz="1800" dirty="0">
                <a:ea typeface="ＭＳ Ｐゴシック" charset="0"/>
                <a:cs typeface="ＭＳ Ｐゴシック" charset="0"/>
              </a:rPr>
              <a:t>–</a:t>
            </a:r>
            <a:r>
              <a:rPr lang="en-US" sz="1800" dirty="0">
                <a:ea typeface="ＭＳ Ｐゴシック" charset="0"/>
              </a:rPr>
              <a:t> https://</a:t>
            </a:r>
            <a:r>
              <a:rPr lang="en-US" sz="1800" dirty="0" err="1">
                <a:ea typeface="ＭＳ Ｐゴシック" charset="0"/>
              </a:rPr>
              <a:t>www.praypub.org</a:t>
            </a:r>
            <a:r>
              <a:rPr lang="en-US" sz="1800" dirty="0">
                <a:ea typeface="ＭＳ Ｐゴシック" charset="0"/>
              </a:rPr>
              <a:t>/Data/Sites/1/media/denomination-resources/</a:t>
            </a:r>
            <a:r>
              <a:rPr lang="en-US" sz="1800" dirty="0" err="1">
                <a:ea typeface="ＭＳ Ｐゴシック" charset="0"/>
              </a:rPr>
              <a:t>lutheran</a:t>
            </a:r>
            <a:r>
              <a:rPr lang="en-US" sz="1800" dirty="0">
                <a:ea typeface="ＭＳ Ｐゴシック" charset="0"/>
              </a:rPr>
              <a:t>/pray-</a:t>
            </a:r>
            <a:r>
              <a:rPr lang="en-US" sz="1800" dirty="0" err="1">
                <a:ea typeface="ＭＳ Ｐゴシック" charset="0"/>
              </a:rPr>
              <a:t>lutheran</a:t>
            </a:r>
            <a:r>
              <a:rPr lang="en-US" sz="1800" dirty="0">
                <a:ea typeface="ＭＳ Ｐゴシック" charset="0"/>
              </a:rPr>
              <a:t>-</a:t>
            </a:r>
            <a:r>
              <a:rPr lang="en-US" sz="1800" dirty="0" err="1">
                <a:ea typeface="ＭＳ Ｐゴシック" charset="0"/>
              </a:rPr>
              <a:t>brochure.pdf</a:t>
            </a:r>
            <a:endParaRPr lang="en-US" sz="1800" dirty="0">
              <a:ea typeface="ＭＳ Ｐゴシック" charset="0"/>
            </a:endParaRPr>
          </a:p>
          <a:p>
            <a:r>
              <a:rPr lang="en-US" sz="1800" dirty="0"/>
              <a:t>Search by Faith for Religious Emblems of other faith groups </a:t>
            </a:r>
            <a:r>
              <a:rPr lang="en-US" sz="1800" dirty="0">
                <a:ea typeface="ＭＳ Ｐゴシック" charset="0"/>
                <a:cs typeface="ＭＳ Ｐゴシック" charset="0"/>
              </a:rPr>
              <a:t>–</a:t>
            </a:r>
            <a:r>
              <a:rPr lang="en-US" sz="1800" dirty="0"/>
              <a:t> https://</a:t>
            </a:r>
            <a:r>
              <a:rPr lang="en-US" sz="1800" dirty="0" err="1"/>
              <a:t>www.praypub.org</a:t>
            </a:r>
            <a:r>
              <a:rPr lang="en-US" sz="1800" dirty="0"/>
              <a:t>/religious-emblems</a:t>
            </a:r>
          </a:p>
          <a:p>
            <a:r>
              <a:rPr lang="en-US" sz="1800" dirty="0">
                <a:ea typeface="ＭＳ Ｐゴシック" charset="0"/>
                <a:cs typeface="ＭＳ Ｐゴシック" charset="0"/>
              </a:rPr>
              <a:t>Religious Emblems Coordinator (Scouting America) -  https://</a:t>
            </a:r>
            <a:r>
              <a:rPr lang="en-US" sz="1800" dirty="0" err="1">
                <a:ea typeface="ＭＳ Ｐゴシック" charset="0"/>
                <a:cs typeface="ＭＳ Ｐゴシック" charset="0"/>
              </a:rPr>
              <a:t>www.praypub.org</a:t>
            </a:r>
            <a:r>
              <a:rPr lang="en-US" sz="1800" dirty="0">
                <a:ea typeface="ＭＳ Ｐゴシック" charset="0"/>
                <a:cs typeface="ＭＳ Ｐゴシック" charset="0"/>
              </a:rPr>
              <a:t>/rec-info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8689686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5A652-1CC0-0944-BB86-65CE82F66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4100" y="136524"/>
            <a:ext cx="6776001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Who is NLAS?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2F3A7D-469C-E14D-B433-0F61FC5DD6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100" y="1899752"/>
            <a:ext cx="7886700" cy="4374048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sz="2400" dirty="0">
                <a:ea typeface="ヒラギノ角ゴ Pro W3" charset="0"/>
              </a:rPr>
              <a:t>NLAS was formed to assist the offices of youth ministry of The Lutheran Church-Missouri Synod and the churches that became the Evangelical Lutheran Church in America in relation to civic youth-serving agencies such as Scouting America, Girl Scouts of the USA, Campfire USA and 4-H. </a:t>
            </a:r>
          </a:p>
          <a:p>
            <a:pPr marL="0" indent="0" algn="just">
              <a:buNone/>
            </a:pPr>
            <a:r>
              <a:rPr lang="en-US" sz="2400" dirty="0">
                <a:ea typeface="ヒラギノ角ゴ Pro W3" charset="0"/>
              </a:rPr>
              <a:t>NLAS is a national association of volunteer members that operates in partnership with the offices of youth ministry of the ELCA and LCMS to encourage Lutheran congregations, schools and other organizations to extend </a:t>
            </a:r>
            <a:r>
              <a:rPr lang="en-US" sz="2400" dirty="0"/>
              <a:t>their ministry to children, youth, and families</a:t>
            </a:r>
            <a:r>
              <a:rPr lang="en-US" sz="2400" dirty="0">
                <a:ea typeface="ヒラギノ角ゴ Pro W3" charset="0"/>
              </a:rPr>
              <a:t> using the programs of these civic youth-serving agencies, and advocates emphasis on duty to God and encouraging growth of faith in youth in the programs of our youth-serving partners.</a:t>
            </a:r>
          </a:p>
          <a:p>
            <a:pPr marL="0" indent="0" algn="ctr">
              <a:buNone/>
            </a:pPr>
            <a:r>
              <a:rPr lang="en-US" sz="2400" dirty="0"/>
              <a:t>https://</a:t>
            </a:r>
            <a:r>
              <a:rPr lang="en-US" sz="2400" dirty="0" err="1"/>
              <a:t>www.nlas.org</a:t>
            </a:r>
            <a:endParaRPr lang="en-US" sz="2400" dirty="0"/>
          </a:p>
          <a:p>
            <a:pPr marL="0" indent="0" algn="ctr">
              <a:buNone/>
            </a:pPr>
            <a:endParaRPr lang="en-US" sz="2400" dirty="0"/>
          </a:p>
          <a:p>
            <a:r>
              <a:rPr lang="en-US" sz="2400" dirty="0"/>
              <a:t>NLAS membership application – https://</a:t>
            </a:r>
            <a:r>
              <a:rPr lang="en-US" sz="2400" dirty="0" err="1"/>
              <a:t>nlas.org</a:t>
            </a:r>
            <a:r>
              <a:rPr lang="en-US" sz="2400" dirty="0"/>
              <a:t>/wp-content/uploads/2021/01/NLAS-Application-2021.4f.pdf</a:t>
            </a:r>
          </a:p>
          <a:p>
            <a:pPr marL="0" indent="0" algn="ctr">
              <a:buNone/>
            </a:pPr>
            <a:endParaRPr lang="en-US" sz="2400" dirty="0">
              <a:ea typeface="ヒラギノ角ゴ Pro W3" charset="0"/>
            </a:endParaRPr>
          </a:p>
          <a:p>
            <a:pPr marL="0" indent="0">
              <a:buNone/>
            </a:pPr>
            <a:endParaRPr lang="en-US" sz="2400" dirty="0">
              <a:ea typeface="ヒラギノ角ゴ Pro W3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D41849-4BA5-D1D8-245D-6B210C8C9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E37FE-0AEF-914E-875F-3EC3C2A59AF9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083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4DC538-AB84-E05C-7B15-FB13977C71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4101" y="136524"/>
            <a:ext cx="6776001" cy="1325563"/>
          </a:xfrm>
        </p:spPr>
        <p:txBody>
          <a:bodyPr/>
          <a:lstStyle/>
          <a:p>
            <a:pPr algn="ctr"/>
            <a:r>
              <a:rPr lang="en-US" dirty="0"/>
              <a:t>Purpose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B084A6-D5B3-AE9D-5EA1-2542501988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100" y="1899752"/>
            <a:ext cx="7886700" cy="18814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/>
              <a:t>You’ve heard about the Lutheran Religious Recognitions and now you or your child wants to get them. 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How do you go about that?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F198B7-0008-90FC-3521-4FC1CB123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E37FE-0AEF-914E-875F-3EC3C2A59AF9}" type="slidenum">
              <a:rPr lang="en-US" smtClean="0"/>
              <a:t>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80E1B1-5869-D28F-D3E0-C493DF09B4A5}"/>
              </a:ext>
            </a:extLst>
          </p:cNvPr>
          <p:cNvSpPr txBox="1"/>
          <p:nvPr/>
        </p:nvSpPr>
        <p:spPr>
          <a:xfrm>
            <a:off x="766475" y="3293235"/>
            <a:ext cx="754071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5493"/>
                </a:solidFill>
              </a:rPr>
              <a:t>The first part of this presentation suggests how to find a course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5493"/>
                </a:solidFill>
              </a:rPr>
              <a:t>In case that fails, the second part suggests how an adult might plan and teach a course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5493"/>
                </a:solidFill>
              </a:rPr>
              <a:t>And if you have gone to that effort, you would probably want to make the course available to others</a:t>
            </a:r>
          </a:p>
          <a:p>
            <a:endParaRPr lang="en-US" dirty="0">
              <a:solidFill>
                <a:srgbClr val="00549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8451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C4681A-6E73-15A2-B055-3E05F20711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6242DC21-0A2A-0AC5-F5DF-432EBB7196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66863" y="109383"/>
            <a:ext cx="7119937" cy="1143000"/>
          </a:xfrm>
        </p:spPr>
        <p:txBody>
          <a:bodyPr/>
          <a:lstStyle/>
          <a:p>
            <a:pPr algn="ctr" eaLnBrk="1" hangingPunct="1"/>
            <a:r>
              <a:rPr lang="en-US" sz="4000" dirty="0">
                <a:latin typeface="+mj-lt"/>
                <a:ea typeface="ＭＳ Ｐゴシック" charset="0"/>
                <a:cs typeface="ＭＳ Ｐゴシック" charset="0"/>
              </a:rPr>
              <a:t>Contact Your Pastor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9126CB7B-626A-9E17-1B0F-137C4C58481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43102" y="1599897"/>
            <a:ext cx="8678477" cy="3132745"/>
          </a:xfrm>
        </p:spPr>
        <p:txBody>
          <a:bodyPr lIns="0" rIns="0">
            <a:noAutofit/>
          </a:bodyPr>
          <a:lstStyle/>
          <a:p>
            <a:pPr lvl="1">
              <a:spcBef>
                <a:spcPct val="10000"/>
              </a:spcBef>
            </a:pPr>
            <a:r>
              <a:rPr lang="en-US" sz="2000" dirty="0">
                <a:latin typeface="+mn-lt"/>
                <a:ea typeface="ＭＳ Ｐゴシック" charset="0"/>
                <a:cs typeface="ＭＳ Ｐゴシック" charset="0"/>
              </a:rPr>
              <a:t>Before starting, get your pastor’s approval</a:t>
            </a:r>
            <a:endParaRPr lang="en-US" sz="2000" u="sng" dirty="0">
              <a:latin typeface="+mn-lt"/>
              <a:ea typeface="ＭＳ Ｐゴシック" charset="0"/>
              <a:cs typeface="ＭＳ Ｐゴシック" charset="0"/>
            </a:endParaRPr>
          </a:p>
          <a:p>
            <a:pPr lvl="2">
              <a:spcBef>
                <a:spcPct val="10000"/>
              </a:spcBef>
            </a:pPr>
            <a:r>
              <a:rPr lang="en-US" sz="1800" dirty="0">
                <a:ea typeface="ＭＳ Ｐゴシック" charset="0"/>
                <a:cs typeface="ＭＳ Ｐゴシック" charset="0"/>
              </a:rPr>
              <a:t>The religious emblems are owned by the church</a:t>
            </a:r>
          </a:p>
          <a:p>
            <a:pPr lvl="2">
              <a:spcBef>
                <a:spcPct val="10000"/>
              </a:spcBef>
            </a:pPr>
            <a:r>
              <a:rPr lang="en-US" sz="1800" dirty="0">
                <a:ea typeface="ＭＳ Ｐゴシック" charset="0"/>
                <a:cs typeface="ＭＳ Ｐゴシック" charset="0"/>
              </a:rPr>
              <a:t>The spiritual instruction of Lutheran youth is a primary concern of your pastor and congregation</a:t>
            </a:r>
          </a:p>
          <a:p>
            <a:pPr lvl="2">
              <a:spcBef>
                <a:spcPct val="10000"/>
              </a:spcBef>
            </a:pPr>
            <a:r>
              <a:rPr lang="en-US" sz="1800" dirty="0">
                <a:ea typeface="ＭＳ Ｐゴシック" charset="0"/>
                <a:cs typeface="ＭＳ Ｐゴシック" charset="0"/>
              </a:rPr>
              <a:t>You will meet with the pastor and the pastor will sign off on your completed workbook</a:t>
            </a:r>
          </a:p>
          <a:p>
            <a:pPr marL="695325" lvl="2" indent="-231775">
              <a:spcBef>
                <a:spcPct val="10000"/>
              </a:spcBef>
            </a:pPr>
            <a:r>
              <a:rPr lang="en-US" dirty="0">
                <a:ea typeface="ＭＳ Ｐゴシック" charset="0"/>
                <a:cs typeface="ＭＳ Ｐゴシック" charset="0"/>
              </a:rPr>
              <a:t>Your pastor may establish a class or appoint a person to teach a class</a:t>
            </a:r>
          </a:p>
          <a:p>
            <a:pPr marL="695325" lvl="2" indent="-231775">
              <a:spcBef>
                <a:spcPct val="10000"/>
              </a:spcBef>
            </a:pPr>
            <a:r>
              <a:rPr lang="en-US" dirty="0">
                <a:ea typeface="ＭＳ Ｐゴシック" charset="0"/>
                <a:cs typeface="ＭＳ Ｐゴシック" charset="0"/>
              </a:rPr>
              <a:t>You may have to educate your pastor</a:t>
            </a:r>
          </a:p>
          <a:p>
            <a:pPr marL="1152525" lvl="3" indent="-231775">
              <a:spcBef>
                <a:spcPct val="10000"/>
              </a:spcBef>
            </a:pPr>
            <a:r>
              <a:rPr lang="en-US" dirty="0">
                <a:ea typeface="ＭＳ Ｐゴシック" charset="0"/>
                <a:cs typeface="ＭＳ Ｐゴシック" charset="0"/>
              </a:rPr>
              <a:t>Not every pastor knows about the religious emblems</a:t>
            </a:r>
          </a:p>
          <a:p>
            <a:pPr marL="1152525" lvl="3" indent="-231775">
              <a:spcBef>
                <a:spcPct val="10000"/>
              </a:spcBef>
            </a:pPr>
            <a:r>
              <a:rPr lang="en-US" dirty="0">
                <a:solidFill>
                  <a:srgbClr val="4F81BD">
                    <a:lumMod val="75000"/>
                  </a:srgbClr>
                </a:solidFill>
                <a:ea typeface="ＭＳ Ｐゴシック" charset="0"/>
                <a:cs typeface="ＭＳ Ｐゴシック" charset="0"/>
              </a:rPr>
              <a:t>Buy the student and counselor booklets for the Protestant and Independent Christian churches (from Council store or P.R.A.Y.) and review the program with him/her</a:t>
            </a:r>
          </a:p>
          <a:p>
            <a:pPr marL="1152525" lvl="3" indent="-231775">
              <a:spcBef>
                <a:spcPct val="10000"/>
              </a:spcBef>
            </a:pP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FC26712A-8C62-E0DD-E7A0-B5B65C4AD3C6}"/>
              </a:ext>
            </a:extLst>
          </p:cNvPr>
          <p:cNvSpPr txBox="1">
            <a:spLocks/>
          </p:cNvSpPr>
          <p:nvPr/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34E37FE-0AEF-914E-875F-3EC3C2A59AF9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1275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1566863" y="109383"/>
            <a:ext cx="7119937" cy="1143000"/>
          </a:xfrm>
        </p:spPr>
        <p:txBody>
          <a:bodyPr/>
          <a:lstStyle/>
          <a:p>
            <a:pPr algn="ctr" eaLnBrk="1" hangingPunct="1"/>
            <a:r>
              <a:rPr lang="en-US" sz="4000" dirty="0">
                <a:latin typeface="+mj-lt"/>
                <a:ea typeface="ＭＳ Ｐゴシック" charset="0"/>
                <a:cs typeface="ＭＳ Ｐゴシック" charset="0"/>
              </a:rPr>
              <a:t>Look for a Course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206031" y="1624616"/>
            <a:ext cx="8756651" cy="2490193"/>
          </a:xfrm>
        </p:spPr>
        <p:txBody>
          <a:bodyPr lIns="0" rIns="0">
            <a:noAutofit/>
          </a:bodyPr>
          <a:lstStyle/>
          <a:p>
            <a:pPr marL="457200" lvl="1" indent="0">
              <a:spcBef>
                <a:spcPct val="10000"/>
              </a:spcBef>
              <a:buNone/>
            </a:pPr>
            <a:r>
              <a:rPr lang="en-US" sz="2000" dirty="0">
                <a:latin typeface="+mn-lt"/>
                <a:ea typeface="ＭＳ Ｐゴシック" charset="0"/>
                <a:cs typeface="ＭＳ Ｐゴシック" charset="0"/>
              </a:rPr>
              <a:t>With your pastor’s approval, you may have to look for an existing course</a:t>
            </a:r>
          </a:p>
          <a:p>
            <a:pPr lvl="2">
              <a:spcBef>
                <a:spcPct val="10000"/>
              </a:spcBef>
            </a:pPr>
            <a:r>
              <a:rPr lang="en-US" sz="1800" dirty="0">
                <a:ea typeface="ＭＳ Ｐゴシック" charset="0"/>
                <a:cs typeface="ＭＳ Ｐゴシック" charset="0"/>
              </a:rPr>
              <a:t>Lutherans use the Religious Emblems Program used by many Protestant &amp; Independent Churches, administered through the Programs of Religious Activities with Youth (P.R.A.Y.) </a:t>
            </a:r>
          </a:p>
          <a:p>
            <a:pPr lvl="3">
              <a:spcBef>
                <a:spcPct val="10000"/>
              </a:spcBef>
            </a:pPr>
            <a:r>
              <a:rPr lang="en-US" dirty="0">
                <a:ea typeface="ＭＳ Ｐゴシック" charset="0"/>
                <a:cs typeface="ＭＳ Ｐゴシック" charset="0"/>
              </a:rPr>
              <a:t>Use your pastor for discussions and sign-off</a:t>
            </a:r>
          </a:p>
          <a:p>
            <a:pPr lvl="2">
              <a:spcBef>
                <a:spcPct val="10000"/>
              </a:spcBef>
            </a:pPr>
            <a:r>
              <a:rPr lang="en-US" sz="1800" dirty="0">
                <a:solidFill>
                  <a:srgbClr val="4F81BD">
                    <a:lumMod val="75000"/>
                  </a:srgbClr>
                </a:solidFill>
                <a:ea typeface="ＭＳ Ｐゴシック" charset="0"/>
                <a:cs typeface="ＭＳ Ｐゴシック" charset="0"/>
              </a:rPr>
              <a:t>Contact other congregations or units nearby for scheduled courses</a:t>
            </a:r>
          </a:p>
          <a:p>
            <a:pPr lvl="2">
              <a:spcBef>
                <a:spcPct val="10000"/>
              </a:spcBef>
            </a:pPr>
            <a:r>
              <a:rPr lang="en-US" sz="1800" dirty="0">
                <a:ea typeface="ＭＳ Ｐゴシック" charset="0"/>
                <a:cs typeface="ＭＳ Ｐゴシック" charset="0"/>
              </a:rPr>
              <a:t>Contact your roundtable representative (Courses are often advertised at district roundtables)</a:t>
            </a:r>
          </a:p>
          <a:p>
            <a:pPr lvl="2">
              <a:spcBef>
                <a:spcPct val="10000"/>
              </a:spcBef>
            </a:pPr>
            <a:r>
              <a:rPr lang="en-US" sz="1800" dirty="0">
                <a:solidFill>
                  <a:srgbClr val="4F81BD">
                    <a:lumMod val="75000"/>
                  </a:srgbClr>
                </a:solidFill>
                <a:ea typeface="ＭＳ Ｐゴシック" charset="0"/>
                <a:cs typeface="ＭＳ Ｐゴシック" charset="0"/>
              </a:rPr>
              <a:t>Contact your Unit or District Religious Emblems Coordinator (Scouting America) or Troop Leader (GSUSA) for possible counselors</a:t>
            </a:r>
          </a:p>
          <a:p>
            <a:pPr lvl="2">
              <a:spcBef>
                <a:spcPct val="10000"/>
              </a:spcBef>
            </a:pPr>
            <a:r>
              <a:rPr lang="en-US" sz="1800" dirty="0">
                <a:solidFill>
                  <a:srgbClr val="005493"/>
                </a:solidFill>
              </a:rPr>
              <a:t>Take a virtual course</a:t>
            </a:r>
          </a:p>
          <a:p>
            <a:pPr lvl="3">
              <a:spcBef>
                <a:spcPct val="10000"/>
              </a:spcBef>
            </a:pPr>
            <a:r>
              <a:rPr lang="en-US" dirty="0">
                <a:solidFill>
                  <a:srgbClr val="005493"/>
                </a:solidFill>
              </a:rPr>
              <a:t>Conducted annually by the National Religious Relationships Committee (Scouting America) </a:t>
            </a:r>
          </a:p>
          <a:p>
            <a:pPr lvl="4">
              <a:spcBef>
                <a:spcPct val="10000"/>
              </a:spcBef>
            </a:pPr>
            <a:r>
              <a:rPr lang="en-US" dirty="0">
                <a:solidFill>
                  <a:srgbClr val="005493"/>
                </a:solidFill>
              </a:rPr>
              <a:t>Will provide a pastor if participant does not have one</a:t>
            </a:r>
          </a:p>
          <a:p>
            <a:pPr lvl="3">
              <a:spcBef>
                <a:spcPct val="10000"/>
              </a:spcBef>
            </a:pPr>
            <a:r>
              <a:rPr lang="en-US" dirty="0">
                <a:ea typeface="ＭＳ Ｐゴシック" charset="0"/>
                <a:cs typeface="ＭＳ Ｐゴシック" charset="0"/>
              </a:rPr>
              <a:t>Look for virtual religious emblems courses at https://</a:t>
            </a:r>
            <a:r>
              <a:rPr lang="en-US" dirty="0" err="1">
                <a:ea typeface="ＭＳ Ｐゴシック" charset="0"/>
                <a:cs typeface="ＭＳ Ｐゴシック" charset="0"/>
              </a:rPr>
              <a:t>dutytogodbsa.org</a:t>
            </a:r>
            <a:r>
              <a:rPr lang="en-US" dirty="0">
                <a:ea typeface="ＭＳ Ｐゴシック" charset="0"/>
                <a:cs typeface="ＭＳ Ｐゴシック" charset="0"/>
              </a:rPr>
              <a:t> </a:t>
            </a:r>
            <a:endParaRPr lang="en-US" dirty="0">
              <a:solidFill>
                <a:srgbClr val="005493"/>
              </a:solidFill>
            </a:endParaRPr>
          </a:p>
          <a:p>
            <a:pPr lvl="2">
              <a:spcBef>
                <a:spcPct val="10000"/>
              </a:spcBef>
            </a:pPr>
            <a:endParaRPr lang="en-US" sz="1800" dirty="0">
              <a:solidFill>
                <a:srgbClr val="4F81BD">
                  <a:lumMod val="75000"/>
                </a:srgbClr>
              </a:solidFill>
              <a:ea typeface="ＭＳ Ｐゴシック" charset="0"/>
              <a:cs typeface="ＭＳ Ｐゴシック" charset="0"/>
            </a:endParaRPr>
          </a:p>
          <a:p>
            <a:pPr lvl="2">
              <a:spcBef>
                <a:spcPct val="10000"/>
              </a:spcBef>
            </a:pPr>
            <a:endParaRPr lang="en-US" sz="1600" u="sng" dirty="0"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44447" y="6071550"/>
            <a:ext cx="2057400" cy="365125"/>
          </a:xfrm>
        </p:spPr>
        <p:txBody>
          <a:bodyPr/>
          <a:lstStyle/>
          <a:p>
            <a:fld id="{4B925BA9-E01E-F14C-81E5-4150711F1901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467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9595B1-9A2F-A527-99C3-4BC7E94533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1913ED5C-553F-675E-0509-66FDDAA55D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66863" y="109383"/>
            <a:ext cx="7119937" cy="1143000"/>
          </a:xfrm>
        </p:spPr>
        <p:txBody>
          <a:bodyPr/>
          <a:lstStyle/>
          <a:p>
            <a:pPr algn="ctr" eaLnBrk="1" hangingPunct="1"/>
            <a:r>
              <a:rPr lang="en-US" sz="4000" dirty="0">
                <a:latin typeface="+mj-lt"/>
                <a:ea typeface="ＭＳ Ｐゴシック" charset="0"/>
                <a:cs typeface="ＭＳ Ｐゴシック" charset="0"/>
              </a:rPr>
              <a:t>Recruiting a Counselor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66145223-6664-C355-C7CF-1245855ECF6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06031" y="1624616"/>
            <a:ext cx="8756651" cy="2490193"/>
          </a:xfrm>
        </p:spPr>
        <p:txBody>
          <a:bodyPr lIns="0" rIns="0">
            <a:noAutofit/>
          </a:bodyPr>
          <a:lstStyle/>
          <a:p>
            <a:pPr lvl="1">
              <a:spcBef>
                <a:spcPct val="10000"/>
              </a:spcBef>
            </a:pPr>
            <a:r>
              <a:rPr lang="en-US" sz="2000" dirty="0">
                <a:latin typeface="+mn-lt"/>
                <a:ea typeface="ＭＳ Ｐゴシック" charset="0"/>
                <a:cs typeface="ＭＳ Ｐゴシック" charset="0"/>
              </a:rPr>
              <a:t>Ask a parent or other trusted individual</a:t>
            </a:r>
          </a:p>
          <a:p>
            <a:pPr lvl="1">
              <a:spcBef>
                <a:spcPct val="10000"/>
              </a:spcBef>
            </a:pPr>
            <a:r>
              <a:rPr lang="en-US" sz="2000" dirty="0">
                <a:latin typeface="+mn-lt"/>
                <a:ea typeface="ＭＳ Ｐゴシック" charset="0"/>
                <a:cs typeface="ＭＳ Ｐゴシック" charset="0"/>
              </a:rPr>
              <a:t>Select a person of doctrinal maturity that the pastor may appoint to teach faith </a:t>
            </a:r>
          </a:p>
          <a:p>
            <a:pPr lvl="2">
              <a:spcBef>
                <a:spcPct val="10000"/>
              </a:spcBef>
            </a:pPr>
            <a:r>
              <a:rPr lang="en-US" sz="1800" dirty="0">
                <a:ea typeface="ＭＳ Ｐゴシック" charset="0"/>
                <a:cs typeface="ＭＳ Ｐゴシック" charset="0"/>
              </a:rPr>
              <a:t>S</a:t>
            </a:r>
            <a:r>
              <a:rPr lang="en-US" sz="1800" dirty="0">
                <a:latin typeface="+mn-lt"/>
                <a:ea typeface="ＭＳ Ｐゴシック" charset="0"/>
                <a:cs typeface="ＭＳ Ｐゴシック" charset="0"/>
              </a:rPr>
              <a:t>imilar to commissioning a Sunday School or confirmation teacher</a:t>
            </a:r>
          </a:p>
          <a:p>
            <a:pPr lvl="2">
              <a:spcBef>
                <a:spcPct val="10000"/>
              </a:spcBef>
            </a:pPr>
            <a:r>
              <a:rPr lang="en-US" sz="1800" dirty="0">
                <a:solidFill>
                  <a:srgbClr val="005493"/>
                </a:solidFill>
                <a:ea typeface="ＭＳ Ｐゴシック" charset="0"/>
                <a:cs typeface="ＭＳ Ｐゴシック" charset="0"/>
              </a:rPr>
              <a:t>Lower age levels </a:t>
            </a:r>
            <a:r>
              <a:rPr lang="en-US" sz="1800" dirty="0">
                <a:solidFill>
                  <a:srgbClr val="4F81BD">
                    <a:lumMod val="75000"/>
                  </a:srgbClr>
                </a:solidFill>
                <a:ea typeface="ＭＳ Ｐゴシック" charset="0"/>
                <a:cs typeface="ＭＳ Ｐゴシック" charset="0"/>
              </a:rPr>
              <a:t>(God and Me, God &amp; Family) are oriented toward being done with the  family</a:t>
            </a:r>
          </a:p>
          <a:p>
            <a:pPr lvl="1">
              <a:spcBef>
                <a:spcPct val="10000"/>
              </a:spcBef>
            </a:pPr>
            <a:r>
              <a:rPr lang="en-US" sz="2000" dirty="0">
                <a:latin typeface="+mn-lt"/>
                <a:ea typeface="ＭＳ Ｐゴシック" charset="0"/>
                <a:cs typeface="ＭＳ Ｐゴシック" charset="0"/>
              </a:rPr>
              <a:t>Obtain</a:t>
            </a:r>
            <a:r>
              <a:rPr lang="en-US" sz="2000" dirty="0"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>
                <a:latin typeface="+mn-lt"/>
                <a:ea typeface="ＭＳ Ｐゴシック" charset="0"/>
                <a:cs typeface="ＭＳ Ｐゴシック" charset="0"/>
              </a:rPr>
              <a:t>the counselor’s manual (local Scout Shop or order from P.R.A.Y.)</a:t>
            </a:r>
          </a:p>
          <a:p>
            <a:pPr lvl="1">
              <a:spcBef>
                <a:spcPct val="10000"/>
              </a:spcBef>
            </a:pPr>
            <a:r>
              <a:rPr lang="en-US" sz="2000" dirty="0">
                <a:ea typeface="ＭＳ Ｐゴシック" charset="0"/>
                <a:cs typeface="ＭＳ Ｐゴシック" charset="0"/>
              </a:rPr>
              <a:t>Study Counselor’s manual and review online resources https://</a:t>
            </a:r>
            <a:r>
              <a:rPr lang="en-US" sz="2000" dirty="0" err="1">
                <a:ea typeface="ＭＳ Ｐゴシック" charset="0"/>
                <a:cs typeface="ＭＳ Ｐゴシック" charset="0"/>
              </a:rPr>
              <a:t>praypub.org</a:t>
            </a:r>
            <a:r>
              <a:rPr lang="en-US" sz="2000" dirty="0">
                <a:ea typeface="ＭＳ Ｐゴシック" charset="0"/>
                <a:cs typeface="ＭＳ Ｐゴシック" charset="0"/>
              </a:rPr>
              <a:t>/documents-resources</a:t>
            </a:r>
            <a:endParaRPr lang="en-US" sz="2000" dirty="0"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3623C1-28E8-42E9-A1C8-1F6F77D27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5243648"/>
            <a:ext cx="2057400" cy="365125"/>
          </a:xfrm>
        </p:spPr>
        <p:txBody>
          <a:bodyPr/>
          <a:lstStyle/>
          <a:p>
            <a:fld id="{4B925BA9-E01E-F14C-81E5-4150711F1901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2864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500C61-6453-E2BE-4601-5E86F5BC2A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28D1ED78-348F-320E-1AD3-BCF5ADBB8D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66863" y="109383"/>
            <a:ext cx="7119937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sz="4000" dirty="0">
                <a:latin typeface="+mj-lt"/>
                <a:ea typeface="ＭＳ Ｐゴシック" charset="0"/>
                <a:cs typeface="ＭＳ Ｐゴシック" charset="0"/>
              </a:rPr>
              <a:t>Conducting a Course</a:t>
            </a:r>
            <a:br>
              <a:rPr lang="en-US" sz="4000" dirty="0">
                <a:latin typeface="+mj-lt"/>
                <a:ea typeface="ＭＳ Ｐゴシック" charset="0"/>
                <a:cs typeface="ＭＳ Ｐゴシック" charset="0"/>
              </a:rPr>
            </a:br>
            <a:r>
              <a:rPr lang="en-US" sz="2800" dirty="0">
                <a:latin typeface="+mj-lt"/>
                <a:ea typeface="ＭＳ Ｐゴシック" charset="0"/>
                <a:cs typeface="ＭＳ Ｐゴシック" charset="0"/>
              </a:rPr>
              <a:t>(adult)</a:t>
            </a:r>
            <a:endParaRPr lang="en-US" sz="4000" dirty="0">
              <a:latin typeface="+mj-lt"/>
              <a:ea typeface="ＭＳ Ｐゴシック" charset="0"/>
              <a:cs typeface="ＭＳ Ｐゴシック" charset="0"/>
            </a:endParaRP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EFC067CE-EEE6-9B9D-D9B5-DCF84652AB2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88950" y="1580979"/>
            <a:ext cx="8197850" cy="2334058"/>
          </a:xfrm>
        </p:spPr>
        <p:txBody>
          <a:bodyPr lIns="0" rIns="0">
            <a:noAutofit/>
          </a:bodyPr>
          <a:lstStyle/>
          <a:p>
            <a:pPr marL="457200" lvl="1" indent="0">
              <a:spcBef>
                <a:spcPct val="10000"/>
              </a:spcBef>
              <a:buNone/>
            </a:pPr>
            <a:r>
              <a:rPr lang="en-US" sz="2000" dirty="0">
                <a:ea typeface="ＭＳ Ｐゴシック" charset="0"/>
                <a:cs typeface="ＭＳ Ｐゴシック" charset="0"/>
              </a:rPr>
              <a:t>Plan</a:t>
            </a:r>
            <a:endParaRPr lang="en-US" sz="1800" dirty="0">
              <a:ea typeface="ＭＳ Ｐゴシック" charset="0"/>
              <a:cs typeface="ＭＳ Ｐゴシック" charset="0"/>
            </a:endParaRPr>
          </a:p>
          <a:p>
            <a:pPr lvl="2">
              <a:spcBef>
                <a:spcPct val="10000"/>
              </a:spcBef>
            </a:pPr>
            <a:r>
              <a:rPr lang="en-US" sz="1800" dirty="0">
                <a:ea typeface="ＭＳ Ｐゴシック" charset="0"/>
                <a:cs typeface="ＭＳ Ｐゴシック" charset="0"/>
              </a:rPr>
              <a:t>Review Counselor’s manual and online resources https://</a:t>
            </a:r>
            <a:r>
              <a:rPr lang="en-US" sz="1800" dirty="0" err="1">
                <a:ea typeface="ＭＳ Ｐゴシック" charset="0"/>
                <a:cs typeface="ＭＳ Ｐゴシック" charset="0"/>
              </a:rPr>
              <a:t>praypub.org</a:t>
            </a:r>
            <a:r>
              <a:rPr lang="en-US" sz="1800" dirty="0">
                <a:ea typeface="ＭＳ Ｐゴシック" charset="0"/>
                <a:cs typeface="ＭＳ Ｐゴシック" charset="0"/>
              </a:rPr>
              <a:t>/documents-resources</a:t>
            </a:r>
          </a:p>
          <a:p>
            <a:pPr lvl="3">
              <a:spcBef>
                <a:spcPct val="10000"/>
              </a:spcBef>
            </a:pPr>
            <a:r>
              <a:rPr lang="en-US" dirty="0">
                <a:ea typeface="ＭＳ Ｐゴシック" charset="0"/>
                <a:cs typeface="ＭＳ Ｐゴシック" charset="0"/>
              </a:rPr>
              <a:t>Obtain counselor's manual from local Scout Shop or order from P.R.A.Y.</a:t>
            </a:r>
          </a:p>
          <a:p>
            <a:pPr lvl="2">
              <a:spcBef>
                <a:spcPct val="10000"/>
              </a:spcBef>
            </a:pPr>
            <a:r>
              <a:rPr lang="en-US" sz="1800" dirty="0">
                <a:ea typeface="ＭＳ Ｐゴシック" charset="0"/>
                <a:cs typeface="ＭＳ Ｐゴシック" charset="0"/>
              </a:rPr>
              <a:t>Select meeting times, dates, formats</a:t>
            </a:r>
          </a:p>
          <a:p>
            <a:pPr lvl="3">
              <a:spcBef>
                <a:spcPct val="10000"/>
              </a:spcBef>
            </a:pPr>
            <a:r>
              <a:rPr lang="en-US" dirty="0">
                <a:ea typeface="ＭＳ Ｐゴシック" charset="0"/>
                <a:cs typeface="ＭＳ Ｐゴシック" charset="0"/>
              </a:rPr>
              <a:t>Pick the teaching format (classroom, in home, virtual)</a:t>
            </a:r>
          </a:p>
          <a:p>
            <a:pPr lvl="3">
              <a:spcBef>
                <a:spcPct val="10000"/>
              </a:spcBef>
            </a:pPr>
            <a:r>
              <a:rPr lang="en-US" dirty="0">
                <a:ea typeface="ＭＳ Ｐゴシック" charset="0"/>
                <a:cs typeface="ＭＳ Ｐゴシック" charset="0"/>
              </a:rPr>
              <a:t>Decide how often to have classes (weekly, bi-weekly, weeknight or weekend)</a:t>
            </a:r>
          </a:p>
          <a:p>
            <a:pPr lvl="3">
              <a:spcBef>
                <a:spcPct val="10000"/>
              </a:spcBef>
            </a:pPr>
            <a:r>
              <a:rPr lang="en-US" dirty="0">
                <a:ea typeface="ＭＳ Ｐゴシック" charset="0"/>
                <a:cs typeface="ＭＳ Ｐゴシック" charset="0"/>
              </a:rPr>
              <a:t>Allow time for service projects, meetings with youth’s pastor, Bible reading plans</a:t>
            </a:r>
          </a:p>
          <a:p>
            <a:pPr lvl="2">
              <a:spcBef>
                <a:spcPct val="10000"/>
              </a:spcBef>
            </a:pPr>
            <a:r>
              <a:rPr lang="en-US" sz="1800" dirty="0">
                <a:ea typeface="ＭＳ Ｐゴシック" charset="0"/>
                <a:cs typeface="ＭＳ Ｐゴシック" charset="0"/>
              </a:rPr>
              <a:t>Coordinate with parents</a:t>
            </a:r>
          </a:p>
          <a:p>
            <a:pPr lvl="2">
              <a:spcBef>
                <a:spcPct val="10000"/>
              </a:spcBef>
              <a:buFont typeface="Arial"/>
              <a:buChar char="•"/>
            </a:pPr>
            <a:r>
              <a:rPr lang="en-US" sz="1800" dirty="0"/>
              <a:t>Reserve meeting space or set up/plan virtual meetings</a:t>
            </a:r>
          </a:p>
          <a:p>
            <a:pPr lvl="2">
              <a:spcBef>
                <a:spcPct val="10000"/>
              </a:spcBef>
              <a:buFont typeface="Arial"/>
              <a:buChar char="•"/>
            </a:pPr>
            <a:r>
              <a:rPr lang="en-US" sz="1800" dirty="0">
                <a:ea typeface="ＭＳ Ｐゴシック" charset="0"/>
                <a:cs typeface="ＭＳ Ｐゴシック" charset="0"/>
              </a:rPr>
              <a:t>Advertise </a:t>
            </a:r>
          </a:p>
          <a:p>
            <a:pPr lvl="3">
              <a:spcBef>
                <a:spcPct val="10000"/>
              </a:spcBef>
            </a:pPr>
            <a:r>
              <a:rPr lang="en-US" dirty="0">
                <a:solidFill>
                  <a:srgbClr val="4F81BD">
                    <a:lumMod val="75000"/>
                  </a:srgbClr>
                </a:solidFill>
                <a:ea typeface="ＭＳ Ｐゴシック" charset="0"/>
                <a:cs typeface="ＭＳ Ｐゴシック" charset="0"/>
              </a:rPr>
              <a:t>Church bulletin and newsletter </a:t>
            </a:r>
          </a:p>
          <a:p>
            <a:pPr lvl="4">
              <a:spcBef>
                <a:spcPct val="10000"/>
              </a:spcBef>
            </a:pPr>
            <a:r>
              <a:rPr lang="en-US" dirty="0">
                <a:solidFill>
                  <a:srgbClr val="4F81BD">
                    <a:lumMod val="75000"/>
                  </a:srgbClr>
                </a:solidFill>
                <a:ea typeface="ＭＳ Ｐゴシック" charset="0"/>
                <a:cs typeface="ＭＳ Ｐゴシック" charset="0"/>
              </a:rPr>
              <a:t>Your own, other local congregations, charter/host congregation</a:t>
            </a:r>
          </a:p>
          <a:p>
            <a:pPr lvl="3">
              <a:spcBef>
                <a:spcPct val="10000"/>
              </a:spcBef>
            </a:pPr>
            <a:r>
              <a:rPr lang="en-US" dirty="0">
                <a:solidFill>
                  <a:srgbClr val="4F81BD">
                    <a:lumMod val="75000"/>
                  </a:srgbClr>
                </a:solidFill>
                <a:ea typeface="ＭＳ Ｐゴシック" charset="0"/>
                <a:cs typeface="ＭＳ Ｐゴシック" charset="0"/>
              </a:rPr>
              <a:t>Your Scout unit and other units nearby</a:t>
            </a:r>
          </a:p>
          <a:p>
            <a:pPr lvl="3">
              <a:spcBef>
                <a:spcPct val="10000"/>
              </a:spcBef>
            </a:pPr>
            <a:r>
              <a:rPr lang="en-US" dirty="0">
                <a:solidFill>
                  <a:srgbClr val="4F81BD">
                    <a:lumMod val="75000"/>
                  </a:srgbClr>
                </a:solidFill>
                <a:ea typeface="ＭＳ Ｐゴシック" charset="0"/>
                <a:cs typeface="ＭＳ Ｐゴシック" charset="0"/>
              </a:rPr>
              <a:t>Scouting roundtable</a:t>
            </a:r>
          </a:p>
          <a:p>
            <a:pPr lvl="3">
              <a:spcBef>
                <a:spcPct val="10000"/>
              </a:spcBef>
            </a:pPr>
            <a:r>
              <a:rPr lang="en-US" dirty="0">
                <a:solidFill>
                  <a:srgbClr val="4F81BD">
                    <a:lumMod val="75000"/>
                  </a:srgbClr>
                </a:solidFill>
                <a:ea typeface="ＭＳ Ｐゴシック" charset="0"/>
                <a:cs typeface="ＭＳ Ｐゴシック" charset="0"/>
              </a:rPr>
              <a:t>Unit &amp; District Religious Emblems Coordinator</a:t>
            </a:r>
          </a:p>
          <a:p>
            <a:pPr lvl="2">
              <a:spcBef>
                <a:spcPct val="10000"/>
              </a:spcBef>
              <a:buFont typeface="Arial"/>
              <a:buChar char="•"/>
            </a:pPr>
            <a:endParaRPr lang="en-US" sz="1800" dirty="0">
              <a:ea typeface="ＭＳ Ｐゴシック" charset="0"/>
              <a:cs typeface="ＭＳ Ｐゴシック" charset="0"/>
            </a:endParaRPr>
          </a:p>
          <a:p>
            <a:pPr marL="400050" lvl="1" indent="0" eaLnBrk="1" hangingPunct="1">
              <a:spcBef>
                <a:spcPct val="10000"/>
              </a:spcBef>
              <a:buNone/>
            </a:pPr>
            <a:endParaRPr lang="en-US" sz="1900" dirty="0"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A02430-98D6-0E02-150C-4C30F3F02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25BA9-E01E-F14C-81E5-4150711F1901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9004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201913" y="1491109"/>
            <a:ext cx="8752120" cy="4477203"/>
          </a:xfrm>
        </p:spPr>
        <p:txBody>
          <a:bodyPr lIns="0" rIns="0">
            <a:noAutofit/>
          </a:bodyPr>
          <a:lstStyle/>
          <a:p>
            <a:pPr marL="457200" lvl="1" indent="0">
              <a:spcBef>
                <a:spcPct val="10000"/>
              </a:spcBef>
              <a:buNone/>
            </a:pPr>
            <a:r>
              <a:rPr lang="en-US" sz="2000" dirty="0">
                <a:ea typeface="ＭＳ Ｐゴシック" charset="0"/>
                <a:cs typeface="ＭＳ Ｐゴシック" charset="0"/>
              </a:rPr>
              <a:t>Organize</a:t>
            </a:r>
            <a:endParaRPr lang="en-US" sz="1800" dirty="0">
              <a:ea typeface="ＭＳ Ｐゴシック" charset="0"/>
              <a:cs typeface="ＭＳ Ｐゴシック" charset="0"/>
            </a:endParaRPr>
          </a:p>
          <a:p>
            <a:pPr lvl="2">
              <a:spcBef>
                <a:spcPct val="10000"/>
              </a:spcBef>
            </a:pPr>
            <a:r>
              <a:rPr lang="en-US" sz="1800" dirty="0">
                <a:ea typeface="ＭＳ Ｐゴシック" charset="0"/>
                <a:cs typeface="ＭＳ Ｐゴシック" charset="0"/>
              </a:rPr>
              <a:t>Prepare welcome letter and schedule for each parent &amp; participant</a:t>
            </a:r>
          </a:p>
          <a:p>
            <a:pPr lvl="2">
              <a:spcBef>
                <a:spcPct val="10000"/>
              </a:spcBef>
            </a:pPr>
            <a:r>
              <a:rPr lang="en-US" sz="1800" dirty="0">
                <a:solidFill>
                  <a:srgbClr val="005493"/>
                </a:solidFill>
                <a:ea typeface="ＭＳ Ｐゴシック" charset="0"/>
                <a:cs typeface="ＭＳ Ｐゴシック" charset="0"/>
              </a:rPr>
              <a:t>Set course expectations (parent meeting or letter)</a:t>
            </a:r>
          </a:p>
          <a:p>
            <a:pPr lvl="3">
              <a:spcBef>
                <a:spcPct val="10000"/>
              </a:spcBef>
            </a:pPr>
            <a:r>
              <a:rPr lang="en-US" dirty="0">
                <a:solidFill>
                  <a:srgbClr val="005493"/>
                </a:solidFill>
                <a:ea typeface="ＭＳ Ｐゴシック" charset="0"/>
                <a:cs typeface="ＭＳ Ｐゴシック" charset="0"/>
              </a:rPr>
              <a:t>Dates &amp; time</a:t>
            </a:r>
          </a:p>
          <a:p>
            <a:pPr lvl="3">
              <a:spcBef>
                <a:spcPct val="10000"/>
              </a:spcBef>
            </a:pPr>
            <a:r>
              <a:rPr lang="en-US" dirty="0">
                <a:solidFill>
                  <a:srgbClr val="005493"/>
                </a:solidFill>
                <a:ea typeface="ＭＳ Ｐゴシック" charset="0"/>
                <a:cs typeface="ＭＳ Ｐゴシック" charset="0"/>
              </a:rPr>
              <a:t>Parent attendance and involvement </a:t>
            </a:r>
          </a:p>
          <a:p>
            <a:pPr lvl="4">
              <a:spcBef>
                <a:spcPct val="10000"/>
              </a:spcBef>
            </a:pPr>
            <a:r>
              <a:rPr lang="en-US" dirty="0">
                <a:solidFill>
                  <a:srgbClr val="005493"/>
                </a:solidFill>
                <a:ea typeface="ＭＳ Ｐゴシック" charset="0"/>
                <a:cs typeface="ＭＳ Ｐゴシック" charset="0"/>
              </a:rPr>
              <a:t>Support &amp; encourage youth in attendance, service projects, Bible reading</a:t>
            </a:r>
          </a:p>
          <a:p>
            <a:pPr lvl="4">
              <a:spcBef>
                <a:spcPct val="10000"/>
              </a:spcBef>
            </a:pPr>
            <a:r>
              <a:rPr lang="en-US" dirty="0">
                <a:solidFill>
                  <a:srgbClr val="005493"/>
                </a:solidFill>
                <a:ea typeface="ＭＳ Ｐゴシック" charset="0"/>
                <a:cs typeface="ＭＳ Ｐゴシック" charset="0"/>
              </a:rPr>
              <a:t>Invite parents to participate as Mentor</a:t>
            </a:r>
          </a:p>
          <a:p>
            <a:pPr lvl="4">
              <a:spcBef>
                <a:spcPct val="10000"/>
              </a:spcBef>
            </a:pPr>
            <a:r>
              <a:rPr lang="en-US" dirty="0">
                <a:solidFill>
                  <a:srgbClr val="005493"/>
                </a:solidFill>
                <a:ea typeface="ＭＳ Ｐゴシック" charset="0"/>
                <a:cs typeface="ＭＳ Ｐゴシック" charset="0"/>
              </a:rPr>
              <a:t>Meet youth protection requirements of the congregation and scouting program (protection for you, the youth, the church)</a:t>
            </a:r>
          </a:p>
          <a:p>
            <a:pPr lvl="5">
              <a:spcBef>
                <a:spcPct val="10000"/>
              </a:spcBef>
            </a:pPr>
            <a:r>
              <a:rPr lang="en-US" dirty="0">
                <a:solidFill>
                  <a:srgbClr val="005493"/>
                </a:solidFill>
                <a:ea typeface="ＭＳ Ｐゴシック" charset="0"/>
                <a:cs typeface="ＭＳ Ｐゴシック" charset="0"/>
              </a:rPr>
              <a:t>At least two adults present while youth are present/parent accompany youth for virtual class</a:t>
            </a:r>
          </a:p>
          <a:p>
            <a:pPr lvl="5">
              <a:spcBef>
                <a:spcPct val="10000"/>
              </a:spcBef>
            </a:pPr>
            <a:r>
              <a:rPr lang="en-US" dirty="0">
                <a:solidFill>
                  <a:srgbClr val="005493"/>
                </a:solidFill>
                <a:ea typeface="ＭＳ Ｐゴシック" charset="0"/>
                <a:cs typeface="ＭＳ Ｐゴシック" charset="0"/>
              </a:rPr>
              <a:t>Always copy parent when communicating electronically with youth</a:t>
            </a:r>
          </a:p>
          <a:p>
            <a:pPr lvl="2">
              <a:spcBef>
                <a:spcPct val="10000"/>
              </a:spcBef>
            </a:pPr>
            <a:r>
              <a:rPr lang="en-US" sz="1800" dirty="0">
                <a:ea typeface="ＭＳ Ｐゴシック" charset="0"/>
                <a:cs typeface="ＭＳ Ｐゴシック" charset="0"/>
              </a:rPr>
              <a:t>Notify pastors to expect discussion and course signoff requests from youth </a:t>
            </a:r>
          </a:p>
          <a:p>
            <a:pPr lvl="2">
              <a:spcBef>
                <a:spcPct val="10000"/>
              </a:spcBef>
            </a:pPr>
            <a:r>
              <a:rPr lang="en-US" sz="1800" dirty="0">
                <a:ea typeface="ＭＳ Ｐゴシック" charset="0"/>
                <a:cs typeface="ＭＳ Ｐゴシック" charset="0"/>
              </a:rPr>
              <a:t>Purchase or have students purchase student booklets (Council store or P.R.A.Y.) </a:t>
            </a:r>
          </a:p>
          <a:p>
            <a:pPr lvl="2">
              <a:spcBef>
                <a:spcPct val="10000"/>
              </a:spcBef>
            </a:pPr>
            <a:r>
              <a:rPr lang="en-US" sz="1800" dirty="0">
                <a:ea typeface="ＭＳ Ｐゴシック" charset="0"/>
                <a:cs typeface="ＭＳ Ｐゴシック" charset="0"/>
              </a:rPr>
              <a:t>Prepare materials for object lessons and crafts (+2, for example &amp; demonstration)</a:t>
            </a:r>
          </a:p>
          <a:p>
            <a:pPr lvl="2">
              <a:spcBef>
                <a:spcPct val="10000"/>
              </a:spcBef>
            </a:pPr>
            <a:r>
              <a:rPr lang="en-US" sz="1800" dirty="0">
                <a:ea typeface="ＭＳ Ｐゴシック" charset="0"/>
                <a:cs typeface="ＭＳ Ｐゴシック" charset="0"/>
              </a:rPr>
              <a:t>Send email reminders prior to classes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25BA9-E01E-F14C-81E5-4150711F1901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1D315A5-1674-1FAC-791B-BF9B8A6CA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ea typeface="ＭＳ Ｐゴシック" charset="0"/>
                <a:cs typeface="ＭＳ Ｐゴシック" charset="0"/>
              </a:rPr>
              <a:t>Conducting a Course</a:t>
            </a:r>
            <a:br>
              <a:rPr lang="en-US" dirty="0">
                <a:ea typeface="ＭＳ Ｐゴシック" charset="0"/>
                <a:cs typeface="ＭＳ Ｐゴシック" charset="0"/>
              </a:rPr>
            </a:br>
            <a:r>
              <a:rPr lang="en-US" sz="3200" dirty="0">
                <a:ea typeface="ＭＳ Ｐゴシック" charset="0"/>
                <a:cs typeface="ＭＳ Ｐゴシック" charset="0"/>
              </a:rPr>
              <a:t>(adult)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6381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1566863" y="109383"/>
            <a:ext cx="7119937" cy="1143000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ea typeface="ＭＳ Ｐゴシック" charset="0"/>
                <a:cs typeface="ＭＳ Ｐゴシック" charset="0"/>
              </a:rPr>
              <a:t>Conducting a Course</a:t>
            </a:r>
            <a:br>
              <a:rPr lang="en-US" sz="4000" dirty="0">
                <a:ea typeface="ＭＳ Ｐゴシック" charset="0"/>
                <a:cs typeface="ＭＳ Ｐゴシック" charset="0"/>
              </a:rPr>
            </a:br>
            <a:r>
              <a:rPr lang="en-US" sz="2800" dirty="0">
                <a:ea typeface="ＭＳ Ｐゴシック" charset="0"/>
                <a:cs typeface="ＭＳ Ｐゴシック" charset="0"/>
              </a:rPr>
              <a:t>(adult)</a:t>
            </a:r>
            <a:endParaRPr lang="en-US" sz="4000" dirty="0">
              <a:latin typeface="+mj-lt"/>
              <a:ea typeface="ＭＳ Ｐゴシック" charset="0"/>
              <a:cs typeface="ＭＳ Ｐゴシック" charset="0"/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412924" y="1643456"/>
            <a:ext cx="8324851" cy="4559636"/>
          </a:xfrm>
        </p:spPr>
        <p:txBody>
          <a:bodyPr lIns="0" rIns="0">
            <a:noAutofit/>
          </a:bodyPr>
          <a:lstStyle/>
          <a:p>
            <a:pPr marL="457200" lvl="1" indent="0">
              <a:spcBef>
                <a:spcPct val="10000"/>
              </a:spcBef>
              <a:buNone/>
            </a:pPr>
            <a:r>
              <a:rPr lang="en-US" sz="2000" dirty="0">
                <a:latin typeface="+mn-lt"/>
                <a:ea typeface="ＭＳ Ｐゴシック" charset="0"/>
                <a:cs typeface="ＭＳ Ｐゴシック" charset="0"/>
              </a:rPr>
              <a:t>Execute!</a:t>
            </a:r>
          </a:p>
          <a:p>
            <a:pPr lvl="2">
              <a:spcBef>
                <a:spcPct val="10000"/>
              </a:spcBef>
            </a:pPr>
            <a:r>
              <a:rPr lang="en-US" sz="1800" dirty="0">
                <a:ea typeface="ＭＳ Ｐゴシック" charset="0"/>
                <a:cs typeface="ＭＳ Ｐゴシック" charset="0"/>
              </a:rPr>
              <a:t>Enjoy your interaction with the youth</a:t>
            </a:r>
          </a:p>
          <a:p>
            <a:pPr lvl="2">
              <a:spcBef>
                <a:spcPct val="10000"/>
              </a:spcBef>
            </a:pPr>
            <a:r>
              <a:rPr lang="en-US" sz="1800" dirty="0">
                <a:ea typeface="ＭＳ Ｐゴシック" charset="0"/>
                <a:cs typeface="ＭＳ Ｐゴシック" charset="0"/>
              </a:rPr>
              <a:t>Assist them in selecting service projects as needed</a:t>
            </a:r>
          </a:p>
          <a:p>
            <a:pPr lvl="2">
              <a:spcBef>
                <a:spcPct val="10000"/>
              </a:spcBef>
            </a:pPr>
            <a:r>
              <a:rPr lang="en-US" sz="1800" dirty="0">
                <a:ea typeface="ＭＳ Ｐゴシック" charset="0"/>
                <a:cs typeface="ＭＳ Ｐゴシック" charset="0"/>
              </a:rPr>
              <a:t>Ask them to talk about projects they selected</a:t>
            </a:r>
          </a:p>
          <a:p>
            <a:pPr lvl="2">
              <a:spcBef>
                <a:spcPct val="10000"/>
              </a:spcBef>
            </a:pPr>
            <a:r>
              <a:rPr lang="en-US" sz="1800" dirty="0">
                <a:ea typeface="ＭＳ Ｐゴシック" charset="0"/>
                <a:cs typeface="ＭＳ Ｐゴシック" charset="0"/>
              </a:rPr>
              <a:t>Encourage them in doing the Bible readings</a:t>
            </a:r>
          </a:p>
          <a:p>
            <a:pPr lvl="2">
              <a:spcBef>
                <a:spcPct val="10000"/>
              </a:spcBef>
            </a:pPr>
            <a:r>
              <a:rPr lang="en-US" sz="1800" dirty="0">
                <a:ea typeface="ＭＳ Ｐゴシック" charset="0"/>
                <a:cs typeface="ＭＳ Ｐゴシック" charset="0"/>
              </a:rPr>
              <a:t>Encourage them in speaking with their pastors and other Christian examples</a:t>
            </a:r>
          </a:p>
          <a:p>
            <a:pPr lvl="2">
              <a:spcBef>
                <a:spcPct val="10000"/>
              </a:spcBef>
            </a:pPr>
            <a:r>
              <a:rPr lang="en-US" sz="1800" dirty="0">
                <a:ea typeface="ＭＳ Ｐゴシック" charset="0"/>
                <a:cs typeface="ＭＳ Ｐゴシック" charset="0"/>
              </a:rPr>
              <a:t>Be amazed at some insights you will discover with and about them!</a:t>
            </a:r>
          </a:p>
          <a:p>
            <a:pPr lvl="2">
              <a:spcBef>
                <a:spcPct val="10000"/>
              </a:spcBef>
            </a:pPr>
            <a:r>
              <a:rPr lang="en-US" sz="1800" dirty="0">
                <a:ea typeface="ＭＳ Ｐゴシック" charset="0"/>
                <a:cs typeface="ＭＳ Ｐゴシック" charset="0"/>
              </a:rPr>
              <a:t>In the last class, go over the process for obtaining final sign-off, ordering the appropriate emblems and pins, and scheduling the presentation of their Religious Emblems</a:t>
            </a:r>
          </a:p>
          <a:p>
            <a:pPr lvl="2">
              <a:spcBef>
                <a:spcPct val="10000"/>
              </a:spcBef>
            </a:pPr>
            <a:r>
              <a:rPr lang="en-US" sz="1800" dirty="0">
                <a:ea typeface="ＭＳ Ｐゴシック" charset="0"/>
                <a:cs typeface="ＭＳ Ｐゴシック" charset="0"/>
              </a:rPr>
              <a:t>Follow up with a congratulatory email and reiterate instructions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25BA9-E01E-F14C-81E5-4150711F1901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5764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1566863" y="109383"/>
            <a:ext cx="7119937" cy="1143000"/>
          </a:xfrm>
        </p:spPr>
        <p:txBody>
          <a:bodyPr/>
          <a:lstStyle/>
          <a:p>
            <a:pPr algn="ctr"/>
            <a:r>
              <a:rPr lang="en-US" sz="4000" dirty="0">
                <a:ea typeface="ＭＳ Ｐゴシック" charset="0"/>
                <a:cs typeface="ＭＳ Ｐゴシック" charset="0"/>
              </a:rPr>
              <a:t>Conducting a Course</a:t>
            </a:r>
            <a:br>
              <a:rPr lang="en-US" sz="4000" dirty="0">
                <a:ea typeface="ＭＳ Ｐゴシック" charset="0"/>
                <a:cs typeface="ＭＳ Ｐゴシック" charset="0"/>
              </a:rPr>
            </a:br>
            <a:r>
              <a:rPr lang="en-US" sz="2800" dirty="0">
                <a:ea typeface="ＭＳ Ｐゴシック" charset="0"/>
                <a:cs typeface="ＭＳ Ｐゴシック" charset="0"/>
              </a:rPr>
              <a:t>(adult)</a:t>
            </a:r>
            <a:endParaRPr lang="en-US" sz="4000" dirty="0">
              <a:latin typeface="+mj-lt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25BA9-E01E-F14C-81E5-4150711F1901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0B5F08A-E92F-204F-906B-88D85D4E08E3}"/>
              </a:ext>
            </a:extLst>
          </p:cNvPr>
          <p:cNvSpPr txBox="1"/>
          <p:nvPr/>
        </p:nvSpPr>
        <p:spPr>
          <a:xfrm>
            <a:off x="168554" y="1573800"/>
            <a:ext cx="8806892" cy="40811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defTabSz="914400">
              <a:lnSpc>
                <a:spcPct val="90000"/>
              </a:lnSpc>
              <a:spcBef>
                <a:spcPct val="10000"/>
              </a:spcBef>
            </a:pPr>
            <a:r>
              <a:rPr lang="en-US" sz="2000" dirty="0">
                <a:solidFill>
                  <a:srgbClr val="4F81BD">
                    <a:lumMod val="75000"/>
                  </a:srgbClr>
                </a:solidFill>
                <a:ea typeface="ＭＳ Ｐゴシック" charset="0"/>
                <a:cs typeface="ＭＳ Ｐゴシック" charset="0"/>
              </a:rPr>
              <a:t>Celebrate</a:t>
            </a:r>
          </a:p>
          <a:p>
            <a:pPr marL="685800" lvl="1" indent="-228600" defTabSz="914400">
              <a:lnSpc>
                <a:spcPct val="90000"/>
              </a:lnSpc>
              <a:spcBef>
                <a:spcPct val="100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4F81BD">
                    <a:lumMod val="75000"/>
                  </a:srgbClr>
                </a:solidFill>
                <a:ea typeface="ＭＳ Ｐゴシック" charset="0"/>
                <a:cs typeface="ＭＳ Ｐゴシック" charset="0"/>
              </a:rPr>
              <a:t>Collect the signed off sheets &amp; money and order the medals (for in-person class) or</a:t>
            </a:r>
            <a:r>
              <a:rPr lang="en-US" dirty="0"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solidFill>
                  <a:srgbClr val="005493"/>
                </a:solidFill>
                <a:ea typeface="ＭＳ Ｐゴシック" charset="0"/>
                <a:cs typeface="ＭＳ Ｐゴシック" charset="0"/>
              </a:rPr>
              <a:t>encourage individual families to order the emblem for their faith (for virtual class) </a:t>
            </a:r>
          </a:p>
          <a:p>
            <a:pPr marL="1143000" lvl="2" indent="-228600" defTabSz="914400">
              <a:lnSpc>
                <a:spcPct val="90000"/>
              </a:lnSpc>
              <a:spcBef>
                <a:spcPct val="100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4F81BD">
                    <a:lumMod val="75000"/>
                  </a:srgbClr>
                </a:solidFill>
                <a:ea typeface="ＭＳ Ｐゴシック" charset="0"/>
                <a:cs typeface="ＭＳ Ｐゴシック" charset="0"/>
              </a:rPr>
              <a:t>Encourage purchasing denominational pins for God &amp; Church</a:t>
            </a:r>
          </a:p>
          <a:p>
            <a:pPr marL="1143000" lvl="2" indent="-228600" defTabSz="914400">
              <a:lnSpc>
                <a:spcPct val="90000"/>
              </a:lnSpc>
              <a:spcBef>
                <a:spcPct val="100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4F81BD">
                    <a:lumMod val="75000"/>
                  </a:srgbClr>
                </a:solidFill>
                <a:ea typeface="ＭＳ Ｐゴシック" charset="0"/>
                <a:cs typeface="ＭＳ Ｐゴシック" charset="0"/>
              </a:rPr>
              <a:t>Have them notify their unit advancement chairpersons of their achievement</a:t>
            </a:r>
          </a:p>
          <a:p>
            <a:pPr marL="1600200" lvl="3" indent="-228600" defTabSz="914400">
              <a:lnSpc>
                <a:spcPct val="90000"/>
              </a:lnSpc>
              <a:spcBef>
                <a:spcPct val="100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4F81BD">
                    <a:lumMod val="75000"/>
                  </a:srgbClr>
                </a:solidFill>
                <a:ea typeface="ＭＳ Ｐゴシック" charset="0"/>
                <a:cs typeface="ＭＳ Ｐゴシック" charset="0"/>
              </a:rPr>
              <a:t>For Scouting America members, the advancement chairperson should order and present the Silver on Purple knot, No. 5007, during a troop meeting or court of honor</a:t>
            </a:r>
          </a:p>
          <a:p>
            <a:pPr marL="1600200" lvl="3" indent="-228600" defTabSz="914400">
              <a:lnSpc>
                <a:spcPct val="90000"/>
              </a:lnSpc>
              <a:spcBef>
                <a:spcPct val="100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4F81BD">
                    <a:lumMod val="75000"/>
                  </a:srgbClr>
                </a:solidFill>
                <a:ea typeface="ＭＳ Ｐゴシック" charset="0"/>
                <a:cs typeface="ＭＳ Ｐゴシック" charset="0"/>
              </a:rPr>
              <a:t>For GSUSA members, the advancement chairperson should order the MPMF national award if earned with the religious emblem</a:t>
            </a:r>
          </a:p>
          <a:p>
            <a:pPr marL="685800" lvl="1" indent="-228600" defTabSz="914400">
              <a:lnSpc>
                <a:spcPct val="90000"/>
              </a:lnSpc>
              <a:spcBef>
                <a:spcPct val="100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4F81BD">
                    <a:lumMod val="75000"/>
                  </a:srgbClr>
                </a:solidFill>
                <a:ea typeface="ＭＳ Ｐゴシック" charset="0"/>
                <a:cs typeface="ＭＳ Ｐゴシック" charset="0"/>
              </a:rPr>
              <a:t>Have them schedule a Religious Emblem presentation with their pastor, preferably during a worship service</a:t>
            </a:r>
          </a:p>
          <a:p>
            <a:pPr marL="1143000" lvl="2" indent="-228600" defTabSz="914400">
              <a:lnSpc>
                <a:spcPct val="90000"/>
              </a:lnSpc>
              <a:spcBef>
                <a:spcPct val="100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4F81BD">
                    <a:lumMod val="75000"/>
                  </a:srgbClr>
                </a:solidFill>
                <a:ea typeface="ＭＳ Ｐゴシック" charset="0"/>
                <a:cs typeface="ＭＳ Ｐゴシック" charset="0"/>
              </a:rPr>
              <a:t>Make effort to attend if you are invited</a:t>
            </a:r>
          </a:p>
          <a:p>
            <a:pPr marL="685800" lvl="1" indent="-228600" defTabSz="914400">
              <a:lnSpc>
                <a:spcPct val="90000"/>
              </a:lnSpc>
              <a:spcBef>
                <a:spcPct val="100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4F81BD">
                    <a:lumMod val="75000"/>
                  </a:srgbClr>
                </a:solidFill>
                <a:ea typeface="ＭＳ Ｐゴシック" charset="0"/>
                <a:cs typeface="ＭＳ Ｐゴシック" charset="0"/>
              </a:rPr>
              <a:t>Schedule an ice cream or pizza party to meet one last time and celebrate or send an uplifting congratulatory email</a:t>
            </a:r>
          </a:p>
        </p:txBody>
      </p:sp>
    </p:spTree>
    <p:extLst>
      <p:ext uri="{BB962C8B-B14F-4D97-AF65-F5344CB8AC3E}">
        <p14:creationId xmlns:p14="http://schemas.microsoft.com/office/powerpoint/2010/main" val="5928302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005FA8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FF000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2126</TotalTime>
  <Words>1671</Words>
  <Application>Microsoft Macintosh PowerPoint</Application>
  <PresentationFormat>On-screen Show (4:3)</PresentationFormat>
  <Paragraphs>142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ＭＳ Ｐゴシック</vt:lpstr>
      <vt:lpstr>Arial</vt:lpstr>
      <vt:lpstr>Calibri</vt:lpstr>
      <vt:lpstr>ヒラギノ角ゴ Pro W3</vt:lpstr>
      <vt:lpstr>Office Theme</vt:lpstr>
      <vt:lpstr>How Do I Get the Lutheran Religious Recognitions? (for youth and adults)</vt:lpstr>
      <vt:lpstr>Purpose</vt:lpstr>
      <vt:lpstr>Contact Your Pastor</vt:lpstr>
      <vt:lpstr>Look for a Course</vt:lpstr>
      <vt:lpstr>Recruiting a Counselor</vt:lpstr>
      <vt:lpstr>Conducting a Course (adult)</vt:lpstr>
      <vt:lpstr>Conducting a Course (adult)</vt:lpstr>
      <vt:lpstr>Conducting a Course (adult)</vt:lpstr>
      <vt:lpstr>Conducting a Course (adult)</vt:lpstr>
      <vt:lpstr>Resources</vt:lpstr>
      <vt:lpstr>Who is NLAS?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Religious Recognitions for Lutherans</dc:title>
  <dc:creator>Wayne Stuckey</dc:creator>
  <cp:lastModifiedBy>Wayne Stuckey</cp:lastModifiedBy>
  <cp:revision>144</cp:revision>
  <dcterms:created xsi:type="dcterms:W3CDTF">2022-03-07T21:03:57Z</dcterms:created>
  <dcterms:modified xsi:type="dcterms:W3CDTF">2026-03-16T20:44:19Z</dcterms:modified>
</cp:coreProperties>
</file>